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sldIdLst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70" r:id="rId13"/>
    <p:sldId id="271" r:id="rId14"/>
    <p:sldId id="272" r:id="rId15"/>
    <p:sldId id="273" r:id="rId16"/>
    <p:sldId id="274" r:id="rId17"/>
    <p:sldId id="306" r:id="rId18"/>
    <p:sldId id="314" r:id="rId19"/>
    <p:sldId id="321" r:id="rId20"/>
    <p:sldId id="315" r:id="rId21"/>
    <p:sldId id="316" r:id="rId22"/>
    <p:sldId id="317" r:id="rId23"/>
    <p:sldId id="276" r:id="rId24"/>
    <p:sldId id="277" r:id="rId25"/>
    <p:sldId id="278" r:id="rId26"/>
    <p:sldId id="281" r:id="rId27"/>
    <p:sldId id="283" r:id="rId28"/>
    <p:sldId id="293" r:id="rId29"/>
    <p:sldId id="318" r:id="rId30"/>
    <p:sldId id="319" r:id="rId31"/>
    <p:sldId id="320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Cooper Hewitt Bold" charset="0"/>
      <p:bold r:id="rId42"/>
      <p:boldItalic r:id="rId43"/>
    </p:embeddedFont>
    <p:embeddedFont>
      <p:font typeface="Cooper Hewitt Book" charset="0"/>
      <p:regular r:id="rId44"/>
      <p:italic r:id="rId45"/>
    </p:embeddedFont>
  </p:embeddedFontLst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F9F"/>
    <a:srgbClr val="FFD600"/>
    <a:srgbClr val="00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6ECF6D-1F77-48C3-A33F-6FC45EEE950A}" v="2" dt="2021-09-22T19:24:03.9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8405" autoAdjust="0"/>
  </p:normalViewPr>
  <p:slideViewPr>
    <p:cSldViewPr snapToGrid="0" showGuides="1">
      <p:cViewPr varScale="1">
        <p:scale>
          <a:sx n="61" d="100"/>
          <a:sy n="61" d="100"/>
        </p:scale>
        <p:origin x="16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8C16E-5D88-4C26-A05E-4C1C6E7EC818}" type="datetimeFigureOut">
              <a:rPr lang="es-CR" smtClean="0"/>
              <a:t>23/1/2022</a:t>
            </a:fld>
            <a:endParaRPr lang="es-C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B4F4-8546-44AB-AD58-18A036A6C5AB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064959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Las etiquetas meta </a:t>
            </a:r>
            <a:r>
              <a:rPr lang="es-CR" dirty="0" err="1"/>
              <a:t>name</a:t>
            </a:r>
            <a:r>
              <a:rPr lang="es-CR" dirty="0"/>
              <a:t>=“</a:t>
            </a:r>
            <a:r>
              <a:rPr lang="es-CR" dirty="0" err="1"/>
              <a:t>description</a:t>
            </a:r>
            <a:r>
              <a:rPr lang="es-CR" dirty="0"/>
              <a:t>”  ofrece apoyo para CEOS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R" dirty="0"/>
              <a:t>Las etiquetas meta </a:t>
            </a:r>
            <a:r>
              <a:rPr lang="es-CR" dirty="0" err="1"/>
              <a:t>name</a:t>
            </a:r>
            <a:r>
              <a:rPr lang="es-CR" dirty="0"/>
              <a:t>=“</a:t>
            </a:r>
            <a:r>
              <a:rPr lang="es-CR" dirty="0" err="1"/>
              <a:t>keywords</a:t>
            </a:r>
            <a:r>
              <a:rPr lang="es-CR" dirty="0"/>
              <a:t>”  ofrece apoyo para CEOS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3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6727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Al inicio de los tiempos se utilizaba &lt;table&gt; para organizar el </a:t>
            </a:r>
            <a:r>
              <a:rPr lang="es-CR" dirty="0" err="1"/>
              <a:t>body</a:t>
            </a:r>
            <a:endParaRPr lang="es-CR" dirty="0"/>
          </a:p>
          <a:p>
            <a:r>
              <a:rPr lang="es-CR" dirty="0"/>
              <a:t>Luego con </a:t>
            </a:r>
            <a:r>
              <a:rPr lang="es-CR" dirty="0" err="1"/>
              <a:t>css</a:t>
            </a:r>
            <a:r>
              <a:rPr lang="es-CR" dirty="0"/>
              <a:t> se utilizó </a:t>
            </a:r>
            <a:r>
              <a:rPr lang="es-CR" dirty="0" err="1"/>
              <a:t>div</a:t>
            </a:r>
            <a:r>
              <a:rPr lang="es-CR" dirty="0"/>
              <a:t> para organizar la información del </a:t>
            </a:r>
            <a:r>
              <a:rPr lang="es-CR" dirty="0" err="1"/>
              <a:t>body</a:t>
            </a:r>
            <a:endParaRPr lang="es-CR" dirty="0"/>
          </a:p>
          <a:p>
            <a:r>
              <a:rPr lang="es-CR" dirty="0"/>
              <a:t>Lo anterior funcionaba para navegadores… pero no para dispositivos móviles…</a:t>
            </a:r>
          </a:p>
          <a:p>
            <a:r>
              <a:rPr lang="es-CR" dirty="0"/>
              <a:t>Las nueva etiquetas que se muestran.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9199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6965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Etiqueta &lt;p&gt;</a:t>
            </a:r>
          </a:p>
          <a:p>
            <a:endParaRPr lang="es-CR" dirty="0"/>
          </a:p>
          <a:p>
            <a:r>
              <a:rPr lang="es-CR" dirty="0"/>
              <a:t># algo {</a:t>
            </a:r>
          </a:p>
          <a:p>
            <a:r>
              <a:rPr lang="es-CR" dirty="0"/>
              <a:t>  usualmente pasa aplicar en un único elemento en la página web</a:t>
            </a:r>
          </a:p>
          <a:p>
            <a:r>
              <a:rPr lang="es-CR" dirty="0"/>
              <a:t>}</a:t>
            </a:r>
          </a:p>
          <a:p>
            <a:endParaRPr lang="es-CR" dirty="0"/>
          </a:p>
          <a:p>
            <a:r>
              <a:rPr lang="es-CR" dirty="0"/>
              <a:t>.otra cosa {</a:t>
            </a:r>
          </a:p>
          <a:p>
            <a:r>
              <a:rPr lang="es-CR" dirty="0"/>
              <a:t>  se utiliza para más de 1 elemento….</a:t>
            </a:r>
          </a:p>
          <a:p>
            <a:r>
              <a:rPr lang="es-CR" dirty="0"/>
              <a:t>}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10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986379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11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7313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Unidades absolutas</a:t>
            </a:r>
            <a:r>
              <a:rPr lang="es-CR" baseline="0" dirty="0"/>
              <a:t> -&gt; no requieren cálculos, pero son poco flexibles</a:t>
            </a:r>
          </a:p>
          <a:p>
            <a:r>
              <a:rPr lang="es-CR" baseline="0" dirty="0"/>
              <a:t>Unidades relativas -&gt; requiere cálculo, pero son más flexibles</a:t>
            </a:r>
            <a:endParaRPr lang="es-C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6F5D-94A8-4786-9056-B2FCAB7F4F61}" type="slidenum">
              <a:rPr lang="es-CR" smtClean="0"/>
              <a:t>15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0871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/>
              <a:t>17 palabras clave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06F5D-94A8-4786-9056-B2FCAB7F4F61}" type="slidenum">
              <a:rPr lang="es-CR" smtClean="0"/>
              <a:t>17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6544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R" dirty="0" err="1"/>
              <a:t>First-child</a:t>
            </a:r>
            <a:endParaRPr lang="es-CR" dirty="0"/>
          </a:p>
          <a:p>
            <a:r>
              <a:rPr lang="es-CR" dirty="0" err="1"/>
              <a:t>Last-child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FB4F4-8546-44AB-AD58-18A036A6C5AB}" type="slidenum">
              <a:rPr lang="es-CR" smtClean="0"/>
              <a:t>28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15162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F6CE39-E106-4717-AC00-3004C2B54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" y="539750"/>
            <a:ext cx="11088688" cy="527915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904DC89E-C28D-4B83-8DB9-8E2EA16AE0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9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907F03F7-D420-4735-879E-4F2D09408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1" b="53333"/>
          <a:stretch/>
        </p:blipFill>
        <p:spPr>
          <a:xfrm>
            <a:off x="-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1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469CC7B2-1689-44A5-9165-851FEAB567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vehículo militar&#10;&#10;Descripción generada automáticamente">
            <a:extLst>
              <a:ext uri="{FF2B5EF4-FFF2-40B4-BE49-F238E27FC236}">
                <a16:creationId xmlns:a16="http://schemas.microsoft.com/office/drawing/2014/main" id="{33BE6EAD-94F6-4F19-8172-5EB487CC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A0CCB4E8-F453-4FF4-8C82-61139D81F1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87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4FC2EC96-443E-4E22-A82A-C9A727EAB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0" b="41604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6F389CEB-AA71-43A6-AE69-AE581DC4F5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sa entre los árboles&#10;&#10;Descripción generada automáticamente con confianza media">
            <a:extLst>
              <a:ext uri="{FF2B5EF4-FFF2-40B4-BE49-F238E27FC236}">
                <a16:creationId xmlns:a16="http://schemas.microsoft.com/office/drawing/2014/main" id="{959D0F0F-5554-4C3B-9C8E-2AC0502EB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B78E35A7-3B35-420D-8AA3-FCF8F6E9AF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2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5400" y="987480"/>
            <a:ext cx="1116792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s-C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185400" y="2392560"/>
            <a:ext cx="11167920" cy="378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MX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45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8855318-4102-8845-97FF-4AE907EF18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9472549" y="5432961"/>
            <a:ext cx="2778826" cy="14250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FDCE17-800C-D448-ACC2-99E608C87F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25633" y="4651807"/>
            <a:ext cx="2446318" cy="2476355"/>
          </a:xfrm>
          <a:prstGeom prst="rect">
            <a:avLst/>
          </a:prstGeom>
        </p:spPr>
      </p:pic>
      <p:sp>
        <p:nvSpPr>
          <p:cNvPr id="9" name="Marcador de título 1">
            <a:extLst>
              <a:ext uri="{FF2B5EF4-FFF2-40B4-BE49-F238E27FC236}">
                <a16:creationId xmlns:a16="http://schemas.microsoft.com/office/drawing/2014/main" id="{9684E5E9-9C3F-7140-A72D-24E69F6E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89651-6C6E-6646-90D0-6EA653C4FC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935163"/>
            <a:ext cx="10515600" cy="3954462"/>
          </a:xfrm>
        </p:spPr>
        <p:txBody>
          <a:bodyPr/>
          <a:lstStyle/>
          <a:p>
            <a:r>
              <a:rPr lang="es-ES"/>
              <a:t>Editar los estilos de texto del patrón
Segundo nivel
Tercer nivel
Cuarto nivel
Quinto nivel</a:t>
            </a:r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94142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4" b="60781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-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3688E5-C662-4D56-A61A-938A2AFADC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2885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1050304-70A2-436E-B169-FB6895A3E6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5096B26F-1B51-4C19-90C0-134E4968EAB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0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Imagen que contiene exterior, pasto, camino, calle&#10;&#10;Descripción generada automáticamente">
            <a:extLst>
              <a:ext uri="{FF2B5EF4-FFF2-40B4-BE49-F238E27FC236}">
                <a16:creationId xmlns:a16="http://schemas.microsoft.com/office/drawing/2014/main" id="{B5CD9986-6952-4AD2-8606-BBD3219D2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5"/>
          <a:stretch/>
        </p:blipFill>
        <p:spPr>
          <a:xfrm>
            <a:off x="1" y="-673100"/>
            <a:ext cx="12192000" cy="75311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677328"/>
            <a:ext cx="12191999" cy="7531099"/>
          </a:xfrm>
          <a:prstGeom prst="rect">
            <a:avLst/>
          </a:prstGeom>
          <a:solidFill>
            <a:schemeClr val="tx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DE95BBDE-95D6-4597-834D-9836F283ED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54301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22556ADD-56EE-47DB-9385-DAFC3407099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10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1" b="70295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766A40F-AC39-41F3-AAF6-E7B420EDEC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5" name="Imagen 4" descr="Un letrero azul con letras blancas en un edificio&#10;&#10;Descripción generada automáticamente con confianza baja">
            <a:extLst>
              <a:ext uri="{FF2B5EF4-FFF2-40B4-BE49-F238E27FC236}">
                <a16:creationId xmlns:a16="http://schemas.microsoft.com/office/drawing/2014/main" id="{2286BB1D-2A71-4083-8A60-00CC0E98ED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b="8084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A05E78BC-CE95-40DF-A726-1AFC835C8A0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2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0249"/>
          <a:stretch/>
        </p:blipFill>
        <p:spPr>
          <a:xfrm>
            <a:off x="1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E3FECEFA-6AE7-4700-89E9-E98664A274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6149" y="548308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E546D3EC-E2FA-46E6-9FAC-0B70A8DAA2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2CE3AC4B-62AC-4DDD-ABB5-4309A64CFB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734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Princip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3970DC-1ACF-4160-A792-4D0413975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712" t="10185" r="23302" b="15741"/>
          <a:stretch/>
        </p:blipFill>
        <p:spPr>
          <a:xfrm>
            <a:off x="10595791" y="5967627"/>
            <a:ext cx="1516017" cy="77744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pic>
        <p:nvPicPr>
          <p:cNvPr id="3" name="Imagen 2" descr="Puente de metal&#10;&#10;Descripción generada automáticamente con confianza baja">
            <a:extLst>
              <a:ext uri="{FF2B5EF4-FFF2-40B4-BE49-F238E27FC236}">
                <a16:creationId xmlns:a16="http://schemas.microsoft.com/office/drawing/2014/main" id="{FA4C4E88-3703-4324-B22F-879E984C4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5" b="79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-4228"/>
            <a:ext cx="12191999" cy="6857999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25331398-D9C5-4A91-B3B3-5FF5955555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21720" y="4932278"/>
            <a:ext cx="3596359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2369644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ontenido con encabezado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98A53E61-DD59-469D-9242-973EF97860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3" b="50372"/>
          <a:stretch/>
        </p:blipFill>
        <p:spPr>
          <a:xfrm>
            <a:off x="0" y="0"/>
            <a:ext cx="12192000" cy="177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7C4CA47-7F24-4724-9DF9-07C5877963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34192" y="4631103"/>
            <a:ext cx="2204061" cy="2231124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177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CCB016ED-0CEB-42C0-9464-88680B2E67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6260" y="481806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C7E8210E-C298-4A14-AC65-B89C6B311E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387373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Cooper Hewitt Book" pitchFamily="2" charset="0"/>
                <a:ea typeface="Cooper Hewitt Book" pitchFamily="2" charset="0"/>
              </a:defRPr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226938DE-5AEE-474E-BC72-47499FA7BB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7" y="6000460"/>
            <a:ext cx="1430053" cy="63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2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ortada V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edificio, exterior, tabla, pasto&#10;&#10;Descripción generada automáticamente">
            <a:extLst>
              <a:ext uri="{FF2B5EF4-FFF2-40B4-BE49-F238E27FC236}">
                <a16:creationId xmlns:a16="http://schemas.microsoft.com/office/drawing/2014/main" id="{5812EE38-731B-4279-A395-5FE7F502AC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664446A-96CD-4473-AB45-AF6AE7178531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 dirty="0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A896748-EC0F-4044-8265-4A954FC0518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6272" y="4870927"/>
            <a:ext cx="6824662" cy="81438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</a:defRPr>
            </a:lvl1pPr>
            <a:lvl2pPr>
              <a:defRPr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</a:defRPr>
            </a:lvl2pPr>
          </a:lstStyle>
          <a:p>
            <a:pPr lvl="0"/>
            <a:r>
              <a:rPr lang="es-ES" dirty="0"/>
              <a:t>TÍTULO PRINCIPAL</a:t>
            </a:r>
          </a:p>
          <a:p>
            <a:pPr lvl="1"/>
            <a:r>
              <a:rPr lang="es-ES" dirty="0"/>
              <a:t>Título Secundario</a:t>
            </a:r>
          </a:p>
        </p:txBody>
      </p:sp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80263471-1725-4560-A667-3B9F1E82A0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789" y="5903203"/>
            <a:ext cx="1344328" cy="59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A2E706-EC07-4339-8649-07404718C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R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D21065-15A3-47D3-8B64-2D203FA1C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1BFC46-1081-4AAE-8C13-4C06EE21D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523068C7-D6EC-4E4F-B952-9397BC19356D}" type="datetimeFigureOut">
              <a:rPr lang="es-CR" smtClean="0"/>
              <a:pPr/>
              <a:t>23/1/2022</a:t>
            </a:fld>
            <a:endParaRPr lang="es-C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35BECD-3F38-478F-9162-C5E8C8EA65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endParaRPr lang="es-C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04107-382B-460B-87F9-E1015A111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ooper Hewitt Book" pitchFamily="2" charset="0"/>
                <a:ea typeface="Cooper Hewitt Book" pitchFamily="2" charset="0"/>
              </a:defRPr>
            </a:lvl1pPr>
          </a:lstStyle>
          <a:p>
            <a:fld id="{D3B13C00-B07D-4091-85F6-701448B20958}" type="slidenum">
              <a:rPr lang="es-CR" smtClean="0"/>
              <a:pPr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5875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1" r:id="rId4"/>
    <p:sldLayoutId id="2147483654" r:id="rId5"/>
    <p:sldLayoutId id="2147483652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Cooper Hewitt Bold" pitchFamily="2" charset="0"/>
          <a:ea typeface="Cooper Hewitt Bold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 Book" pitchFamily="2" charset="0"/>
          <a:ea typeface="Cooper Hewitt Book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3332F0-9508-480A-9546-635602B0E0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CR" dirty="0"/>
              <a:t>Semana 02</a:t>
            </a:r>
          </a:p>
          <a:p>
            <a:pPr marL="0" indent="0">
              <a:buNone/>
            </a:pPr>
            <a:r>
              <a:rPr lang="en-US" dirty="0"/>
              <a:t>HTML5 y CSS3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CB7EE63-09FB-4E50-81D7-D459A3A3F016}"/>
              </a:ext>
            </a:extLst>
          </p:cNvPr>
          <p:cNvSpPr txBox="1">
            <a:spLocks/>
          </p:cNvSpPr>
          <p:nvPr/>
        </p:nvSpPr>
        <p:spPr>
          <a:xfrm>
            <a:off x="287168" y="296948"/>
            <a:ext cx="10266531" cy="8143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R" sz="3600" dirty="0"/>
              <a:t>SC-403 Desarrollo de Aplicaciones Web y Patrones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32152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9A7FCA-096B-45F7-979C-D917DADE4A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8ACD43-12EF-4FC0-90FB-E85D4EA0AC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/>
          </a:bodyPr>
          <a:lstStyle/>
          <a:p>
            <a:r>
              <a:rPr lang="es-CR" sz="3600" dirty="0"/>
              <a:t>id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#algo {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  usualmente pasa aplicar en un único elemento en la página web</a:t>
            </a:r>
          </a:p>
          <a:p>
            <a:r>
              <a:rPr lang="es-ES" sz="2400" dirty="0">
                <a:latin typeface="Consolas" panose="020B0609020204030204" pitchFamily="49" charset="0"/>
              </a:rPr>
              <a:t>}</a:t>
            </a:r>
          </a:p>
          <a:p>
            <a:endParaRPr lang="es-CR" sz="3600" dirty="0"/>
          </a:p>
          <a:p>
            <a:r>
              <a:rPr lang="es-CR" sz="3600" dirty="0" err="1"/>
              <a:t>class</a:t>
            </a:r>
            <a:endParaRPr lang="es-CR" sz="3600" dirty="0"/>
          </a:p>
          <a:p>
            <a:r>
              <a:rPr lang="es-ES" dirty="0">
                <a:latin typeface="Consolas" panose="020B0609020204030204" pitchFamily="49" charset="0"/>
              </a:rPr>
              <a:t>.aviso {</a:t>
            </a:r>
          </a:p>
          <a:p>
            <a:r>
              <a:rPr lang="es-ES" dirty="0">
                <a:latin typeface="Consolas" panose="020B0609020204030204" pitchFamily="49" charset="0"/>
              </a:rPr>
              <a:t>  se utiliza para más de 1 elemento….</a:t>
            </a:r>
          </a:p>
          <a:p>
            <a:r>
              <a:rPr lang="es-ES" dirty="0">
                <a:latin typeface="Consolas" panose="020B0609020204030204" pitchFamily="49" charset="0"/>
              </a:rPr>
              <a:t>}</a:t>
            </a:r>
          </a:p>
          <a:p>
            <a:endParaRPr lang="en-US" sz="3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D3724C-0EB6-43D9-ABAE-20DD1530B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77" y="6098585"/>
            <a:ext cx="7135911" cy="55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9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B7EB474-E1B6-4F65-991B-AC113670A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Uso/Prioridad de los estilos</a:t>
            </a:r>
            <a:endParaRPr lang="en-U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93A96D2-3D7B-4EC8-93BD-D24712B1CF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sz="3200" dirty="0"/>
              <a:t>Archivo externos CSS</a:t>
            </a:r>
          </a:p>
          <a:p>
            <a:pPr lvl="1" indent="0">
              <a:buNone/>
            </a:pPr>
            <a:r>
              <a:rPr lang="es-CR" dirty="0">
                <a:latin typeface="Consolas" panose="020B0609020204030204" pitchFamily="49" charset="0"/>
              </a:rPr>
              <a:t>&lt;l</a:t>
            </a:r>
            <a:r>
              <a:rPr lang="en-US" dirty="0">
                <a:latin typeface="Consolas" panose="020B0609020204030204" pitchFamily="49" charset="0"/>
              </a:rPr>
              <a:t>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/estilos.css"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 type="text/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"/&gt;</a:t>
            </a:r>
          </a:p>
          <a:p>
            <a:pPr marL="342900" indent="-342900">
              <a:buFont typeface="+mj-lt"/>
              <a:buAutoNum type="arabicPeriod"/>
            </a:pPr>
            <a:endParaRPr lang="es-CR" sz="3200" dirty="0"/>
          </a:p>
          <a:p>
            <a:pPr marL="342900" indent="-342900">
              <a:buFont typeface="+mj-lt"/>
              <a:buAutoNum type="arabicPeriod"/>
            </a:pPr>
            <a:r>
              <a:rPr lang="es-CR" sz="3200" dirty="0"/>
              <a:t>Definición en el head</a:t>
            </a:r>
          </a:p>
          <a:p>
            <a:pPr lvl="1" indent="0">
              <a:buNone/>
            </a:pPr>
            <a:r>
              <a:rPr lang="en-US" dirty="0">
                <a:latin typeface="Consolas" panose="020B0609020204030204" pitchFamily="49" charset="0"/>
              </a:rPr>
              <a:t>style&gt; &lt;/style</a:t>
            </a:r>
          </a:p>
          <a:p>
            <a:pPr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R" sz="3200" dirty="0" err="1"/>
              <a:t>Inline</a:t>
            </a:r>
            <a:endParaRPr lang="es-CR" sz="3200" dirty="0"/>
          </a:p>
          <a:p>
            <a:pPr lvl="1" indent="0">
              <a:buNone/>
            </a:pPr>
            <a:r>
              <a:rPr lang="en-US" dirty="0">
                <a:latin typeface="Consolas" panose="020B0609020204030204" pitchFamily="49" charset="0"/>
              </a:rPr>
              <a:t>&lt;li style="</a:t>
            </a:r>
            <a:r>
              <a:rPr lang="en-US" dirty="0" err="1">
                <a:latin typeface="Consolas" panose="020B0609020204030204" pitchFamily="49" charset="0"/>
              </a:rPr>
              <a:t>lldldld</a:t>
            </a:r>
            <a:r>
              <a:rPr lang="en-US" dirty="0">
                <a:latin typeface="Consolas" panose="020B0609020204030204" pitchFamily="49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47957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78E725-BE98-4314-BE3F-3FE1E683C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Jerga</a:t>
            </a:r>
            <a:r>
              <a:rPr lang="en-US" dirty="0"/>
              <a:t> CSS</a:t>
            </a:r>
          </a:p>
        </p:txBody>
      </p:sp>
      <p:pic>
        <p:nvPicPr>
          <p:cNvPr id="190" name="Picture 2"/>
          <p:cNvPicPr/>
          <p:nvPr/>
        </p:nvPicPr>
        <p:blipFill>
          <a:blip r:embed="rId2"/>
          <a:stretch/>
        </p:blipFill>
        <p:spPr>
          <a:xfrm>
            <a:off x="6658260" y="2538941"/>
            <a:ext cx="5250443" cy="2914615"/>
          </a:xfrm>
          <a:prstGeom prst="rect">
            <a:avLst/>
          </a:prstGeom>
        </p:spPr>
      </p:pic>
      <p:pic>
        <p:nvPicPr>
          <p:cNvPr id="192" name="Picture 4"/>
          <p:cNvPicPr/>
          <p:nvPr/>
        </p:nvPicPr>
        <p:blipFill>
          <a:blip r:embed="rId3"/>
          <a:stretch/>
        </p:blipFill>
        <p:spPr>
          <a:xfrm>
            <a:off x="905816" y="2252149"/>
            <a:ext cx="3673751" cy="1468635"/>
          </a:xfrm>
          <a:prstGeom prst="rect">
            <a:avLst/>
          </a:prstGeom>
        </p:spPr>
      </p:pic>
      <p:pic>
        <p:nvPicPr>
          <p:cNvPr id="191" name="Picture 3"/>
          <p:cNvPicPr/>
          <p:nvPr/>
        </p:nvPicPr>
        <p:blipFill>
          <a:blip r:embed="rId4"/>
          <a:stretch/>
        </p:blipFill>
        <p:spPr>
          <a:xfrm>
            <a:off x="905816" y="4160950"/>
            <a:ext cx="5437178" cy="12926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12132F-E93F-4685-A214-764CDCCFB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Selector Universal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76" y="1932620"/>
            <a:ext cx="6747935" cy="154140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C8F9C2-2DD1-4DFD-9178-46E3180D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81" y="3429000"/>
            <a:ext cx="3691587" cy="3428797"/>
          </a:xfrm>
          <a:prstGeom prst="rect">
            <a:avLst/>
          </a:prstGeom>
        </p:spPr>
      </p:pic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ED42852-5C7B-4B06-9A5F-A9D0938CABD8}"/>
              </a:ext>
            </a:extLst>
          </p:cNvPr>
          <p:cNvSpPr txBox="1">
            <a:spLocks/>
          </p:cNvSpPr>
          <p:nvPr/>
        </p:nvSpPr>
        <p:spPr>
          <a:xfrm>
            <a:off x="1426122" y="3988015"/>
            <a:ext cx="6824662" cy="814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>
                <a:solidFill>
                  <a:schemeClr val="tx1"/>
                </a:solidFill>
              </a:rPr>
              <a:t>Otros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selectores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6770" y="1394010"/>
            <a:ext cx="2528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"/>
              <a:buAutoNum type="arabicPeriod" startAt="3"/>
            </a:pPr>
            <a:endParaRPr lang="es-MX" sz="1800" b="0" strike="noStrike" spc="-1" dirty="0">
              <a:latin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340" y="2324301"/>
            <a:ext cx="2562225" cy="4667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591" y="2469177"/>
            <a:ext cx="5619750" cy="866775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5F7D4D4-BB57-4F2D-BA31-961495C9A9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CR" dirty="0"/>
              <a:t>Selector descendente</a:t>
            </a:r>
            <a:endParaRPr lang="en-U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EDED0F2-7BAD-4BFF-AE8B-313C3436A8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4524703"/>
            <a:ext cx="11088688" cy="1369020"/>
          </a:xfrm>
        </p:spPr>
        <p:txBody>
          <a:bodyPr/>
          <a:lstStyle/>
          <a:p>
            <a:r>
              <a:rPr lang="es-CR" dirty="0"/>
              <a:t>La definición de la etiqueta </a:t>
            </a:r>
            <a:r>
              <a:rPr lang="es-CR" dirty="0" err="1"/>
              <a:t>span</a:t>
            </a:r>
            <a:r>
              <a:rPr lang="es-CR" dirty="0"/>
              <a:t> funciona sólo si está dentro de una etiqueta p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01BBF9B-72E2-4B10-9C74-3456BA09F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Unidades</a:t>
            </a:r>
            <a:r>
              <a:rPr lang="en-US" dirty="0"/>
              <a:t> de </a:t>
            </a:r>
            <a:r>
              <a:rPr lang="en-US" dirty="0" err="1"/>
              <a:t>medida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299895" y="1966401"/>
            <a:ext cx="256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dirty="0"/>
              <a:t>Unidades Absolutas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99895" y="2317877"/>
            <a:ext cx="32496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in</a:t>
            </a:r>
            <a:r>
              <a:rPr lang="es-CR" dirty="0"/>
              <a:t>, pulgadas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cm</a:t>
            </a:r>
            <a:r>
              <a:rPr lang="es-CR" dirty="0"/>
              <a:t>, centímetros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mm</a:t>
            </a:r>
            <a:r>
              <a:rPr lang="es-CR" i="1" dirty="0"/>
              <a:t>, milímetros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pt</a:t>
            </a:r>
            <a:r>
              <a:rPr lang="es-CR" dirty="0"/>
              <a:t>, puntos (1 pt = 0.35 mm)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R" i="1" dirty="0"/>
              <a:t>pc</a:t>
            </a:r>
            <a:r>
              <a:rPr lang="es-CR" dirty="0"/>
              <a:t>, picas (1 pc= 4.23 mm)</a:t>
            </a:r>
            <a:endParaRPr lang="es-CR" i="1" dirty="0"/>
          </a:p>
        </p:txBody>
      </p:sp>
      <p:sp>
        <p:nvSpPr>
          <p:cNvPr id="7" name="6 CuadroTexto"/>
          <p:cNvSpPr txBox="1"/>
          <p:nvPr/>
        </p:nvSpPr>
        <p:spPr>
          <a:xfrm>
            <a:off x="299895" y="396201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R" dirty="0"/>
              <a:t>Unidades relativas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316260" y="4498157"/>
            <a:ext cx="7981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 err="1"/>
              <a:t>em</a:t>
            </a:r>
            <a:r>
              <a:rPr lang="es-CR" dirty="0"/>
              <a:t>, pulgadas -&gt; respectivo del tamaño de la letra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 err="1"/>
              <a:t>px</a:t>
            </a:r>
            <a:r>
              <a:rPr lang="es-CR" dirty="0"/>
              <a:t>, pixel -&gt; relativa respecto de la resolución de la pantalla del dispositivo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i="1" dirty="0"/>
              <a:t>%</a:t>
            </a:r>
            <a:r>
              <a:rPr lang="es-CR" dirty="0"/>
              <a:t>, porcentaje</a:t>
            </a:r>
            <a:endParaRPr lang="es-CR" i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99" y="4498157"/>
            <a:ext cx="34004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99" y="2151067"/>
            <a:ext cx="277177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245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336E307-CFAC-4EFA-842B-66F5DE2EE7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Ejemplos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B552F4B-CD66-42B6-99F7-D63F8684C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488" y="1813034"/>
            <a:ext cx="9029526" cy="504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7705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C5D3907-2C16-4CB9-8763-22643D4F1F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Colores</a:t>
            </a:r>
            <a:endParaRPr lang="en-US" dirty="0"/>
          </a:p>
        </p:txBody>
      </p:sp>
      <p:sp>
        <p:nvSpPr>
          <p:cNvPr id="4" name="3 CuadroTexto"/>
          <p:cNvSpPr txBox="1"/>
          <p:nvPr/>
        </p:nvSpPr>
        <p:spPr>
          <a:xfrm>
            <a:off x="141723" y="194540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R" dirty="0"/>
              <a:t>Palabras clave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2441129"/>
            <a:ext cx="7344816" cy="49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160" y="2787592"/>
            <a:ext cx="4131095" cy="334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62555" y="3215667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s-CR" dirty="0"/>
              <a:t>RGB decimal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3631392"/>
            <a:ext cx="33623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62554" y="4178778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s-CR" dirty="0"/>
              <a:t>RGB porcentual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1" y="4680600"/>
            <a:ext cx="37052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141723" y="5060227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s-CR" dirty="0"/>
              <a:t>RGB hexadecimal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" y="5429559"/>
            <a:ext cx="23336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13 CuadroTexto"/>
          <p:cNvSpPr txBox="1"/>
          <p:nvPr/>
        </p:nvSpPr>
        <p:spPr>
          <a:xfrm>
            <a:off x="141723" y="5971161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s-CR" dirty="0"/>
              <a:t>Colores del sistema</a:t>
            </a: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" y="6403209"/>
            <a:ext cx="19145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3422887" y="613483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 startAt="6"/>
            </a:pPr>
            <a:r>
              <a:rPr lang="es-CR" dirty="0"/>
              <a:t>Colores web </a:t>
            </a:r>
            <a:r>
              <a:rPr lang="es-CR" dirty="0" err="1"/>
              <a:t>safe</a:t>
            </a:r>
            <a:endParaRPr lang="es-CR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730" y="6504169"/>
            <a:ext cx="2057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327" y="6523218"/>
            <a:ext cx="114300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59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606171-9825-4A52-A4C3-A3B8F173A6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Modelo de Cajas (“Box </a:t>
            </a:r>
            <a:r>
              <a:rPr lang="es-ES" dirty="0" err="1"/>
              <a:t>Model</a:t>
            </a:r>
            <a:r>
              <a:rPr lang="es-ES" dirty="0"/>
              <a:t>”)</a:t>
            </a:r>
            <a:endParaRPr lang="en-US" dirty="0"/>
          </a:p>
        </p:txBody>
      </p:sp>
      <p:pic>
        <p:nvPicPr>
          <p:cNvPr id="1032" name="Picture 8" descr="C:\Users\asura\Desktop\downl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260" y="2189371"/>
            <a:ext cx="4429306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sura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3565" y="2189371"/>
            <a:ext cx="5455917" cy="316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png;base64,iVBORw0KGgoAAAANSUhEUgAAAScAAACrCAMAAAATgapkAAAAhFBMVEX///8AAACTk5PHx8elpaXl5eWXl5ezs7N+fn65ublWVlZZWVn19fU3NzeDg4MdHR3v7+/4+Pjn5+fc3Nw5OTnZ2dnS0tKsrKxsbGxRUVGbm5vT09O2trYuLi5kZGQRERFCQkKMjIzAwMBKSkpGRkZ1dXUwMDANDQ0lJSUYGBhgYGB5eXm/DgbtAAAMwklEQVR4nO2diZqiOhBGK+xqxCSs4ga46/u/3w1IBLvNHZrBAW3+b6a7DCUWpyELKSLAoEGDBg16f2HNuEkj4Ck3U0mBjoStA4kKlwCDL4pVoKawGbDCwzAxqKULDkQ5dxHFS1q6+KVLREAXxSMKqbA9IH8K0ZGGuCxDrLpUQzSfhCiOIqF3TAkqNNXBFLYNOBS2Co4wdww0YSdALsJegCfMMQFD2AaQubA98IW5JnD/UA1YXJgbB1RRHGJqCdsE/VCYKx2WotiieC/sFJxzYcaPIa6F7ZchzhlEwlaATMoQF8K8iBCx4MRDu0wyjfcM1HluTuYaUGN8s7ce6OubObYIjIRLwBEXLnMHnEnhYhMwhYsJxC5cJjo4RfE4wRAIlxEQ6+YyXuuw2BbFBgVNuKjA9uPvIUaURsL2QQ8LlyuBtDwKrIijcEC/PAkxACKOYuJ8DXH+yOlfX+lvIzJwqiX9PThp644DeBNOqtZxANTz7naHnHyNRQbBAW+c+YtI0XjbHTiKSZmmLJdL8Pk/zY+MRVcBVtUhpwDxvseV9yIOCxjlfQqsz3coJOPsxR6iCW+/eXu/8/68r5eI+v7d9lerjqLgnDT+Z9oDOWsQRpR3jRbMvfB6iXd2VHQF7cJNk/d7go4CrNZPWNc7igKCFQXGu7H0EvGOczg+I59NlwD7kG9c73NOLu8Q77qqp6qcOlTAz2S28YGuIwjPayvinA4cW6jwjcmNU8zNbR84MV5hdqQbp0XGiaBRVlXmnOC65RvjnnHqsh4vOWF0VYMZUnNOKUp8u6ifYhg4aZssFH7dTZR87BrONHbmnKjCm8Axb+/GEGWNjBt1FGBPOGHeglCdV9SM8P86w/y3nt/IIIxeLP4z+3fb3Il6wkmmBPm62VlnoKKec9KzW192VydRRWS9vt+n6yEnIL7v9aHjAqT8Y/WRUx8l5aSrv0eSIQlJ7Pt151yvz53ud5l/gSQdtIdxC6XPnQZOXzhJasyB0wMnZ7/vjFOsuM83TJLT6z+9ohqcpPX4P+AU0snzDdF9Uu/fqO+cyOR0yCcoV9NV9vO8mm7QaTpTdH6inaaHI/85469fHUjfOeElD2CHTlmcAZp5SwrzPQFiOm7eITdnaKkysF8dSN85AYs0WCID1EQFPqwD03KxYwTUmU7wQtGwwYd5qS2pxdpT7zlZPEZ68tQDQr7Dh79Z2sAaIdVZaR6/EiOCAjx9fSASTljT/jy++yf10zabV9kxhb+IcOynPGTCbVs/qbcoUOC8vHaScqqq2/qJt3cWuHr2WQE5+SOEFMy7BIa+UkkQBFqAgsX5j/v5a8k4MdYPTmCig6fPVBKiC1mgjNMcIrRiziHB/PqLUs6pu/OJxfG9fiJp2iEn3qZRzij7s9H4vODXXTahQHXdXeWTmwYyve441ZqX+gec5stwlGY35Xamau7QWcvqKWSo2jo4oEOkptcjSrTurruHeU7H6YxTb1SDk3+aDZx63n/qjQZO9TRwqqe2ObnTmy676Xhe2PF6Og0Lexq600tc2NvJNL7cN1Sc+Fvn42cb+FsnW7Hby9RdV5zWYrf8rbunu+VvnYug3GpQ/K084Jv4W1cv5ySp8d9MRm1OtNIX+H2cjrU5VfX7OD3p38vOJ1W92/708Nxp4PRQP1FZ3mEHnFhwm6d2lpSYL5s4b8ZJqieczi1H/FU+umX2BlPiIclw6u/VjBMzzedOTzhNW4yWYsAkv1uISf6bEuzPnOwlNWOS3UkgFBN888C4vdOrGaef1ONtJrwHpwghiwDO7hHYGPQ92iQnB/wYxcmWeEfdz9LLx/wMW27QaRtLpq1/rtdzarPKMNE80JAB2ixQNZSCfTa1HXLIfDsyTnPinNjifAhMZPNow1GCxq1x+n5cvea04W2uMeVXlGpeUcROI37iHJ0UMYBkl3HyZymAvaZarAO+blvj9OTAWubUZj6pOeVA1DNZbI6n+Bg5G141OSc9ywGGNM458asQlDW1s7T7oD1O9OWcjm2FymUeeH9kNMXz0Pe8ONJnvCLyTvoy63ssHzglF44oao8Trs2JhDXyDl/cfzL52Ynne0BJlrgaZSZYyPFmGvA6qsIJp9njv+68NU7+9wOTjVsqrWx3nPi43fU5I75fXlunJ4S2vNPEW8HjnNdPM+Znl2JywZAlaxzb41S/vauqM06umiS8iqKanfgBr/l8S1tkBYG19A3MEqJnr0YaBhpZWtJee1efE7EreYeW9dzp1ZwO7M9OuVSFAL1IsiMbqOG45Qd5h61yWtXl5KDVbrpR/+xYUw05yUYEL+ak7msn0nvXy77FhwSbcfLypwKf6MX9gu70+nGL8Yqw/7nea3zXnTZdcWKjfkrSUKxfzklyX0WJlmb/tIwU6dG/mJP73NPu7In1/5VuPy+vP75rmncoue/7ZpxYbU5VtTBueTNO19qcqnMsv49T/faOuW6jvMPP4PT6eanfzAk7ktVwBk6P/YKzZNT2se3d68ct8+eeA6cvkkxlt8rJ+36jiaSNBpbdcZKE2yqnMPlWpMaN1nyQcfp+XG1zkoTblBO5LaNw+0Uwzn7jeXZL+pZyQMnttzlttPCajFNan9OxGafvf+pczThR/gGnFLCB0DEAMp4csnhDhNbgxfm6IQG6ZM9UZcdV9x5xVX8/vmuadyhpGZtxSpGdrhHRjkpqoRSHSMleevHaY/FllB4SMNF4FCGTJKugyWTL33OqqrNxy37OADOYKTzy8ELXewD/7MBFAfPEN/sxMw8e4LUCqttq/VT/unvIO3Qld0tezWl8OwyULftmILhEAIuZA5ME8qeB0MYzt4QjTCBtl9P34/pHeYfNOF32eQz5Ok/JIVvzEPwbp2hjalpgEnP3Ek5vNr5TNio4a3+91cFf2VVOajZZt7RLTqse9J9YIFm469Wc8iXc50TPVnTYYjwxOKejBxay8+fwjxoELq/B1km2enoTUN31M9sdB5PIjvgFpRt2hAFr/BzKMgp0W8P8ZLLTbMlfDDTgXYfAapLU2h0niecwvvsiyRU6cPoiSW/vzTh1Ns/5ZpzqzyOQMGw0L+U/93wzTj+Yl2qYd/gZ9zN/ML6r5Ib9vnmp+vPmxLLKvENbsruP5dQsD0Oqj+XUrL1rIe/wzTg1zDsM6+cd/mZOv68efz2nzXPPRGV6/8RUye3813OSfN+TZ1t9lC2ZpXk9p35eXz/VkO9bT/U54SBoNL5rMovWP/3gubKKfsJJsmLym+kH85wN8w4l7d2bqf5zr2x6KPMOVcmTSB+7bkiz56h/srvP4PT9uNpe7/AzODXsFxyHdY2G9cSeaeBUT53Nc76ZXs+pvWeZu9QPOJ3Pv3h8V38dv6Z5h5/BKanNqaqfcBq1G3BHIrU54cozUn4cP3f62Hq8/jj4Ie+QSe6WfGy/wGvESaqP5bRtxIlpEqeP5fTkewSG/vgTvb6feUwsNf82xlxW9tD60rq9uPKeBrsWG7IVObViQ/Y1UX5hW7z5wEpRbvAQUrHBzxdbKnbL322K3bJs5aViwzJ72KN4kfDdqmIDDwoXQdkRD2okNnhZLkVhZ8mAAX+R1O8//cU67TPXLdfvPrjT+4eeXPf+nXXHqXu4O61c9/4XPLuVDfzd96l+6W5X/7Pb+wUk3e2putupK/0GpmE9+3oaONWTLP9p3yzv8GPVct7hx6rlvMOPlTTv8Noo7/Bj1fPv4eqN6oyDf5B3+LGqlXcoyWoaOA39p68aONXTwKmeBk71NHCqJ9k8gmkO47uqev49y71Ry3mHHytZ3uGqXDmB+JKnNAdO9cZ3fqL8FiWSU+Uh79BrtAjVr1CtfsGggVNNDZzqaeBUTwOnemKn2cCphmrlHQ560MBJLjwqMy397a7DSPqtWnmHg+qN7wY9cNK1Nr+d9LM09J/qaeBUTwOneho41dMXTtGIgmpEuZQF4OBmGxoBR7kVGymFVLg4QLTSxbu7AB0JF710CTD4RbGhAl0KFwYkKopNfP987oLNwo4YMFG8LEM0/DLEiIAuPn9UCdF7CNGphPjsKAICC+GilkdhLK776rwUWhNIylvFLC7Ms1Ou1b3H1BL2EnSRRXvQwRTFFsWhsFVwRNJtzMpb7QmQ+6pnfvkAxZiAIWwDyFjYXra0702XxxB3wnbyA8gVYmoL2wRdJPeeHBiJ4iule2Gn4Ig8ZFeHQBTbUB6FT8vu02I7nicYtPk413YE5FrYa5331m/m3KA0Ei4qsLAoDhmowkUDagiXBejrovhKYFS64ES4OKBPimKbgClcAiB24TJ2wCnMLMRAvHMJxCpDXIh3KrQ8ihTYvrCrIUaVo/DLo9gzSCshKsJluCM+aNCgQYN+kf4DBb40DhLwJc8AAAAASUVORK5CYII=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4" name="AutoShape 4" descr="DLo9gzSCshKsJluCM+aNCgQYN+kf4DBb40DhLwJc8AAAAASUVORK5CYII= (295×171)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sp>
        <p:nvSpPr>
          <p:cNvPr id="5" name="AutoShape 6" descr="data:image/png;base64,iVBORw0KGgoAAAANSUhEUgAAAScAAACrCAMAAAATgapkAAAAhFBMVEX///8AAACTk5PHx8elpaXl5eWXl5ezs7N+fn65ublWVlZZWVn19fU3NzeDg4MdHR3v7+/4+Pjn5+fc3Nw5OTnZ2dnS0tKsrKxsbGxRUVGbm5vT09O2trYuLi5kZGQRERFCQkKMjIzAwMBKSkpGRkZ1dXUwMDANDQ0lJSUYGBhgYGB5eXm/DgbtAAAMwklEQVR4nO2diZqiOhBGK+xqxCSs4ga46/u/3w1IBLvNHZrBAW3+b6a7DCUWpyELKSLAoEGDBg16f2HNuEkj4Ck3U0mBjoStA4kKlwCDL4pVoKawGbDCwzAxqKULDkQ5dxHFS1q6+KVLREAXxSMKqbA9IH8K0ZGGuCxDrLpUQzSfhCiOIqF3TAkqNNXBFLYNOBS2Co4wdww0YSdALsJegCfMMQFD2AaQubA98IW5JnD/UA1YXJgbB1RRHGJqCdsE/VCYKx2WotiieC/sFJxzYcaPIa6F7ZchzhlEwlaATMoQF8K8iBCx4MRDu0wyjfcM1HluTuYaUGN8s7ce6OubObYIjIRLwBEXLnMHnEnhYhMwhYsJxC5cJjo4RfE4wRAIlxEQ6+YyXuuw2BbFBgVNuKjA9uPvIUaURsL2QQ8LlyuBtDwKrIijcEC/PAkxACKOYuJ8DXH+yOlfX+lvIzJwqiX9PThp644DeBNOqtZxANTz7naHnHyNRQbBAW+c+YtI0XjbHTiKSZmmLJdL8Pk/zY+MRVcBVtUhpwDxvseV9yIOCxjlfQqsz3coJOPsxR6iCW+/eXu/8/68r5eI+v7d9lerjqLgnDT+Z9oDOWsQRpR3jRbMvfB6iXd2VHQF7cJNk/d7go4CrNZPWNc7igKCFQXGu7H0EvGOczg+I59NlwD7kG9c73NOLu8Q77qqp6qcOlTAz2S28YGuIwjPayvinA4cW6jwjcmNU8zNbR84MV5hdqQbp0XGiaBRVlXmnOC65RvjnnHqsh4vOWF0VYMZUnNOKUp8u6ifYhg4aZssFH7dTZR87BrONHbmnKjCm8Axb+/GEGWNjBt1FGBPOGHeglCdV9SM8P86w/y3nt/IIIxeLP4z+3fb3Il6wkmmBPm62VlnoKKec9KzW192VydRRWS9vt+n6yEnIL7v9aHjAqT8Y/WRUx8l5aSrv0eSIQlJ7Pt151yvz53ud5l/gSQdtIdxC6XPnQZOXzhJasyB0wMnZ7/vjFOsuM83TJLT6z+9ohqcpPX4P+AU0snzDdF9Uu/fqO+cyOR0yCcoV9NV9vO8mm7QaTpTdH6inaaHI/85469fHUjfOeElD2CHTlmcAZp5SwrzPQFiOm7eITdnaKkysF8dSN85AYs0WCID1EQFPqwD03KxYwTUmU7wQtGwwYd5qS2pxdpT7zlZPEZ68tQDQr7Dh79Z2sAaIdVZaR6/EiOCAjx9fSASTljT/jy++yf10zabV9kxhb+IcOynPGTCbVs/qbcoUOC8vHaScqqq2/qJt3cWuHr2WQE5+SOEFMy7BIa+UkkQBFqAgsX5j/v5a8k4MdYPTmCig6fPVBKiC1mgjNMcIrRiziHB/PqLUs6pu/OJxfG9fiJp2iEn3qZRzij7s9H4vODXXTahQHXdXeWTmwYyve441ZqX+gec5stwlGY35Xamau7QWcvqKWSo2jo4oEOkptcjSrTurruHeU7H6YxTb1SDk3+aDZx63n/qjQZO9TRwqqe2ObnTmy676Xhe2PF6Og0Lexq600tc2NvJNL7cN1Sc+Fvn42cb+FsnW7Hby9RdV5zWYrf8rbunu+VvnYug3GpQ/K084Jv4W1cv5ySp8d9MRm1OtNIX+H2cjrU5VfX7OD3p38vOJ1W92/708Nxp4PRQP1FZ3mEHnFhwm6d2lpSYL5s4b8ZJqieczi1H/FU+umX2BlPiIclw6u/VjBMzzedOTzhNW4yWYsAkv1uISf6bEuzPnOwlNWOS3UkgFBN888C4vdOrGaef1ONtJrwHpwghiwDO7hHYGPQ92iQnB/wYxcmWeEfdz9LLx/wMW27QaRtLpq1/rtdzarPKMNE80JAB2ixQNZSCfTa1HXLIfDsyTnPinNjifAhMZPNow1GCxq1x+n5cvea04W2uMeVXlGpeUcROI37iHJ0UMYBkl3HyZymAvaZarAO+blvj9OTAWubUZj6pOeVA1DNZbI6n+Bg5G141OSc9ywGGNM458asQlDW1s7T7oD1O9OWcjm2FymUeeH9kNMXz0Pe8ONJnvCLyTvoy63ssHzglF44oao8Trs2JhDXyDl/cfzL52Ynne0BJlrgaZSZYyPFmGvA6qsIJp9njv+68NU7+9wOTjVsqrWx3nPi43fU5I75fXlunJ4S2vNPEW8HjnNdPM+Znl2JywZAlaxzb41S/vauqM06umiS8iqKanfgBr/l8S1tkBYG19A3MEqJnr0YaBhpZWtJee1efE7EreYeW9dzp1ZwO7M9OuVSFAL1IsiMbqOG45Qd5h61yWtXl5KDVbrpR/+xYUw05yUYEL+ak7msn0nvXy77FhwSbcfLypwKf6MX9gu70+nGL8Yqw/7nea3zXnTZdcWKjfkrSUKxfzklyX0WJlmb/tIwU6dG/mJP73NPu7In1/5VuPy+vP75rmncoue/7ZpxYbU5VtTBueTNO19qcqnMsv49T/faOuW6jvMPP4PT6eanfzAk7ktVwBk6P/YKzZNT2se3d68ct8+eeA6cvkkxlt8rJ+36jiaSNBpbdcZKE2yqnMPlWpMaN1nyQcfp+XG1zkoTblBO5LaNw+0Uwzn7jeXZL+pZyQMnttzlttPCajFNan9OxGafvf+pczThR/gGnFLCB0DEAMp4csnhDhNbgxfm6IQG6ZM9UZcdV9x5xVX8/vmuadyhpGZtxSpGdrhHRjkpqoRSHSMleevHaY/FllB4SMNF4FCGTJKugyWTL33OqqrNxy37OADOYKTzy8ELXewD/7MBFAfPEN/sxMw8e4LUCqttq/VT/unvIO3Qld0tezWl8OwyULftmILhEAIuZA5ME8qeB0MYzt4QjTCBtl9P34/pHeYfNOF32eQz5Ok/JIVvzEPwbp2hjalpgEnP3Ek5vNr5TNio4a3+91cFf2VVOajZZt7RLTqse9J9YIFm469Wc8iXc50TPVnTYYjwxOKejBxay8+fwjxoELq/B1km2enoTUN31M9sdB5PIjvgFpRt2hAFr/BzKMgp0W8P8ZLLTbMlfDDTgXYfAapLU2h0niecwvvsiyRU6cPoiSW/vzTh1Ns/5ZpzqzyOQMGw0L+U/93wzTj+Yl2qYd/gZ9zN/ML6r5Ib9vnmp+vPmxLLKvENbsruP5dQsD0Oqj+XUrL1rIe/wzTg1zDsM6+cd/mZOv68efz2nzXPPRGV6/8RUye3813OSfN+TZ1t9lC2ZpXk9p35eXz/VkO9bT/U54SBoNL5rMovWP/3gubKKfsJJsmLym+kH85wN8w4l7d2bqf5zr2x6KPMOVcmTSB+7bkiz56h/srvP4PT9uNpe7/AzODXsFxyHdY2G9cSeaeBUT53Nc76ZXs+pvWeZu9QPOJ3Pv3h8V38dv6Z5h5/BKanNqaqfcBq1G3BHIrU54cozUn4cP3f62Hq8/jj4Ie+QSe6WfGy/wGvESaqP5bRtxIlpEqeP5fTkewSG/vgTvb6feUwsNf82xlxW9tD60rq9uPKeBrsWG7IVObViQ/Y1UX5hW7z5wEpRbvAQUrHBzxdbKnbL322K3bJs5aViwzJ72KN4kfDdqmIDDwoXQdkRD2okNnhZLkVhZ8mAAX+R1O8//cU67TPXLdfvPrjT+4eeXPf+nXXHqXu4O61c9/4XPLuVDfzd96l+6W5X/7Pb+wUk3e2putupK/0GpmE9+3oaONWTLP9p3yzv8GPVct7hx6rlvMOPlTTv8Noo7/Bj1fPv4eqN6oyDf5B3+LGqlXcoyWoaOA39p68aONXTwKmeBk71NHCqJ9k8gmkO47uqev49y71Ry3mHHytZ3uGqXDmB+JKnNAdO9cZ3fqL8FiWSU+Uh79BrtAjVr1CtfsGggVNNDZzqaeBUTwOnemKn2cCphmrlHQ560MBJLjwqMy397a7DSPqtWnmHg+qN7wY9cNK1Nr+d9LM09J/qaeBUTwOneho41dMXTtGIgmpEuZQF4OBmGxoBR7kVGymFVLg4QLTSxbu7AB0JF710CTD4RbGhAl0KFwYkKopNfP987oLNwo4YMFG8LEM0/DLEiIAuPn9UCdF7CNGphPjsKAICC+GilkdhLK776rwUWhNIylvFLC7Ms1Ou1b3H1BL2EnSRRXvQwRTFFsWhsFVwRNJtzMpb7QmQ+6pnfvkAxZiAIWwDyFjYXra0702XxxB3wnbyA8gVYmoL2wRdJPeeHBiJ4iule2Gn4Ig8ZFeHQBTbUB6FT8vu02I7nicYtPk413YE5FrYa5331m/m3KA0Ei4qsLAoDhmowkUDagiXBejrovhKYFS64ES4OKBPimKbgClcAiB24TJ2wCnMLMRAvHMJxCpDXIh3KrQ8ihTYvrCrIUaVo/DLo9gzSCshKsJluCM+aNCgQYN+kf4DBb40DhLwJc8AAAAASUVORK5CYII=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6002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78241"/>
              </p:ext>
            </p:extLst>
          </p:nvPr>
        </p:nvGraphicFramePr>
        <p:xfrm>
          <a:off x="216022" y="2228797"/>
          <a:ext cx="10214681" cy="1954777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10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38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Propiedad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</a:rPr>
                        <a:t>margin-top, margin-right, margin-bottom, margin-left</a:t>
                      </a:r>
                      <a:endParaRPr lang="es-CR" sz="15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Valores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unidades de medida | % | auto | inherit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3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Se aplica a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Todos los elementos, salvo </a:t>
                      </a:r>
                      <a:r>
                        <a:rPr lang="es-CR" sz="1700" dirty="0" err="1">
                          <a:effectLst/>
                        </a:rPr>
                        <a:t>margin</a:t>
                      </a:r>
                      <a:r>
                        <a:rPr lang="es-CR" sz="1700" dirty="0">
                          <a:effectLst/>
                        </a:rPr>
                        <a:t>-top y </a:t>
                      </a:r>
                      <a:r>
                        <a:rPr lang="es-CR" sz="1700" dirty="0" err="1">
                          <a:effectLst/>
                        </a:rPr>
                        <a:t>margin-bottom</a:t>
                      </a:r>
                      <a:r>
                        <a:rPr lang="es-CR" sz="1700" dirty="0">
                          <a:effectLst/>
                        </a:rPr>
                        <a:t> que sólo se aplican a los elementos de bloque y a las imágenes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68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 Default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0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49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Descripción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Establece cada uno de los márgenes horizontales y verticales de un elemento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4451" marR="94451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" name="2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6978"/>
              </p:ext>
            </p:extLst>
          </p:nvPr>
        </p:nvGraphicFramePr>
        <p:xfrm>
          <a:off x="216023" y="4394398"/>
          <a:ext cx="10282099" cy="1915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225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6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Propiedad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1" dirty="0">
                          <a:effectLst/>
                        </a:rPr>
                        <a:t>margin</a:t>
                      </a:r>
                      <a:endParaRPr lang="es-CR" sz="15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Valores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(unidades de medida | %) {1,4} | inherit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5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Se aplica a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Todos los elementos salvo algunos casos especiales de elementos mostrados como tablas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Valor Default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-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93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>
                          <a:effectLst/>
                        </a:rPr>
                        <a:t>Descripción</a:t>
                      </a:r>
                      <a:endParaRPr lang="es-CR" sz="15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700" dirty="0">
                          <a:effectLst/>
                        </a:rPr>
                        <a:t>Establece de forma directa todos los márgenes de un elemento</a:t>
                      </a:r>
                      <a:endParaRPr lang="es-CR" sz="15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6006" marR="9600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D39EE8E-B7D4-4D5C-A51D-4B38DE8BE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Margin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8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9B79B6-D1C9-47CA-B2FB-BDAADAE544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ABEEA-1783-499A-8A22-AC5D3AB5A9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Etiquetas Meta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R" dirty="0"/>
              <a:t>Organizando el </a:t>
            </a:r>
            <a:r>
              <a:rPr lang="es-CR" dirty="0" err="1"/>
              <a:t>body</a:t>
            </a:r>
            <a:r>
              <a:rPr lang="es-CR" dirty="0"/>
              <a:t> con semántica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Relación</a:t>
            </a:r>
            <a:r>
              <a:rPr lang="en-US" dirty="0"/>
              <a:t> de </a:t>
            </a:r>
            <a:r>
              <a:rPr lang="en-US" dirty="0" err="1"/>
              <a:t>etiquetas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33688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987837"/>
              </p:ext>
            </p:extLst>
          </p:nvPr>
        </p:nvGraphicFramePr>
        <p:xfrm>
          <a:off x="2471717" y="1896401"/>
          <a:ext cx="7200800" cy="136815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padding-top, padding-right, padding-bottom, padding-left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Unidades de medida | % | auto | inherit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 excepto algunos elementos de tablas como grupos de cabeceras y grupos de pies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0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cada uno de los rellenos horizontales y verticales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274" y="3480576"/>
            <a:ext cx="7291899" cy="100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15249"/>
              </p:ext>
            </p:extLst>
          </p:nvPr>
        </p:nvGraphicFramePr>
        <p:xfrm>
          <a:off x="2471717" y="4700610"/>
          <a:ext cx="7200800" cy="13681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>
                          <a:effectLst/>
                        </a:rPr>
                        <a:t>Propiedad</a:t>
                      </a:r>
                      <a:endParaRPr lang="es-C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padding</a:t>
                      </a:r>
                      <a:endParaRPr lang="es-C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(Unidades de medida | % ) {1,4}| inherit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0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-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Descripción</a:t>
                      </a:r>
                      <a:endParaRPr lang="es-CR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de forma directa todos los rellenos de los elementos</a:t>
                      </a:r>
                      <a:endParaRPr lang="es-CR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7" y="6155025"/>
            <a:ext cx="6984776" cy="543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3E3E3DA-E354-41D4-915A-3C3544483E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Padding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74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424971"/>
              </p:ext>
            </p:extLst>
          </p:nvPr>
        </p:nvGraphicFramePr>
        <p:xfrm>
          <a:off x="316260" y="2060848"/>
          <a:ext cx="7272808" cy="136815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 err="1">
                          <a:effectLst/>
                        </a:rPr>
                        <a:t>px</a:t>
                      </a:r>
                      <a:r>
                        <a:rPr lang="es-CR" sz="1200" dirty="0">
                          <a:effectLst/>
                        </a:rPr>
                        <a:t>, </a:t>
                      </a:r>
                      <a:r>
                        <a:rPr lang="es-CR" sz="1200" dirty="0" err="1">
                          <a:effectLst/>
                        </a:rPr>
                        <a:t>em</a:t>
                      </a:r>
                      <a:r>
                        <a:rPr lang="es-CR" sz="1200" dirty="0">
                          <a:effectLst/>
                        </a:rPr>
                        <a:t> | % | auto | </a:t>
                      </a:r>
                      <a:r>
                        <a:rPr lang="es-CR" sz="1200" dirty="0" err="1">
                          <a:effectLst/>
                        </a:rPr>
                        <a:t>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541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auto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3837824"/>
            <a:ext cx="2604567" cy="1494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014321"/>
              </p:ext>
            </p:extLst>
          </p:nvPr>
        </p:nvGraphicFramePr>
        <p:xfrm>
          <a:off x="4991200" y="3837824"/>
          <a:ext cx="7200800" cy="1346319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58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22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height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 err="1">
                          <a:effectLst/>
                        </a:rPr>
                        <a:t>px</a:t>
                      </a:r>
                      <a:r>
                        <a:rPr lang="es-CR" sz="1200" dirty="0">
                          <a:effectLst/>
                        </a:rPr>
                        <a:t>, </a:t>
                      </a:r>
                      <a:r>
                        <a:rPr lang="es-CR" sz="1200" dirty="0" err="1">
                          <a:effectLst/>
                        </a:rPr>
                        <a:t>em</a:t>
                      </a:r>
                      <a:r>
                        <a:rPr lang="es-CR" sz="1200" dirty="0">
                          <a:effectLst/>
                        </a:rPr>
                        <a:t> | % | auto | </a:t>
                      </a:r>
                      <a:r>
                        <a:rPr lang="es-CR" sz="1200" dirty="0" err="1">
                          <a:effectLst/>
                        </a:rPr>
                        <a:t>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99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elementos, salvo los elementos en línea que no sean imágenes, las filas de tabla y los grupos de filas de tabla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auto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0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Descripción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altura de un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200" y="5332248"/>
            <a:ext cx="2811997" cy="1525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460CA9E-A59F-4AFE-91A5-15160712A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width</a:t>
            </a:r>
            <a:r>
              <a:rPr lang="es-CR" dirty="0"/>
              <a:t> y </a:t>
            </a:r>
            <a:r>
              <a:rPr lang="es-CR" dirty="0" err="1"/>
              <a:t>height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666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88097"/>
              </p:ext>
            </p:extLst>
          </p:nvPr>
        </p:nvGraphicFramePr>
        <p:xfrm>
          <a:off x="316260" y="2075811"/>
          <a:ext cx="7272808" cy="11714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border</a:t>
                      </a:r>
                      <a:r>
                        <a:rPr lang="es-CR" sz="1200" b="1" dirty="0">
                          <a:effectLst/>
                        </a:rPr>
                        <a:t>-top-</a:t>
                      </a:r>
                      <a:r>
                        <a:rPr lang="es-CR" sz="1200" b="1" dirty="0" err="1">
                          <a:effectLst/>
                        </a:rPr>
                        <a:t>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border-right-width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border-bottom-width</a:t>
                      </a:r>
                      <a:r>
                        <a:rPr lang="es-CR" sz="1200" b="1" dirty="0">
                          <a:effectLst/>
                        </a:rPr>
                        <a:t>, </a:t>
                      </a:r>
                      <a:r>
                        <a:rPr lang="es-CR" sz="1200" b="1" dirty="0" err="1">
                          <a:effectLst/>
                        </a:rPr>
                        <a:t>border-left-width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( unidad de medida | thin | medium | thick ) | 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Medium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cada uno de los cuatro bordes de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60" y="3429000"/>
            <a:ext cx="2679749" cy="159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606166"/>
              </p:ext>
            </p:extLst>
          </p:nvPr>
        </p:nvGraphicFramePr>
        <p:xfrm>
          <a:off x="4520967" y="4238972"/>
          <a:ext cx="7272808" cy="117145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5741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8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Propiedad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b="1" dirty="0" err="1">
                          <a:effectLst/>
                        </a:rPr>
                        <a:t>border-width</a:t>
                      </a:r>
                      <a:endParaRPr lang="es-CR" sz="12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Valores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200" dirty="0">
                          <a:effectLst/>
                        </a:rPr>
                        <a:t>( unidad de medida | thin | medium | thick ) {1, 4} | inherit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Se aplica a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Todos los elementos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>
                          <a:effectLst/>
                        </a:rPr>
                        <a:t>Valor Default</a:t>
                      </a:r>
                      <a:endParaRPr lang="es-CR" sz="12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Medium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Descripción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200" dirty="0">
                          <a:effectLst/>
                        </a:rPr>
                        <a:t>Establece la anchura de todos los bordes del elemento</a:t>
                      </a:r>
                      <a:endParaRPr lang="es-CR" sz="12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967" y="5622514"/>
            <a:ext cx="4162970" cy="121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4869CDE-0A5C-42F9-AF45-05A7D02707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border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17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379312"/>
              </p:ext>
            </p:extLst>
          </p:nvPr>
        </p:nvGraphicFramePr>
        <p:xfrm>
          <a:off x="1138141" y="2186930"/>
          <a:ext cx="6444825" cy="139570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949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</a:t>
                      </a:r>
                      <a:r>
                        <a:rPr lang="es-CR" sz="1600" b="1" dirty="0">
                          <a:effectLst/>
                        </a:rPr>
                        <a:t>-color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Valores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color | transparent 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Transparent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 color de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940" y="2386719"/>
            <a:ext cx="3329919" cy="99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01858"/>
              </p:ext>
            </p:extLst>
          </p:nvPr>
        </p:nvGraphicFramePr>
        <p:xfrm>
          <a:off x="1138141" y="4473375"/>
          <a:ext cx="6444825" cy="1395708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94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9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background-image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Valores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none|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 err="1">
                          <a:effectLst/>
                          <a:latin typeface="+mn-lt"/>
                          <a:ea typeface="Calibri"/>
                          <a:cs typeface="Times New Roman"/>
                        </a:rPr>
                        <a:t>Transparent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una imagen como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16" y="5985669"/>
            <a:ext cx="573405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1813A6E-E132-4143-BD12-259A4E94F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 err="1"/>
              <a:t>background</a:t>
            </a:r>
            <a:r>
              <a:rPr lang="es-CR" dirty="0"/>
              <a:t>-color </a:t>
            </a:r>
          </a:p>
          <a:p>
            <a:r>
              <a:rPr lang="es-CR" dirty="0" err="1"/>
              <a:t>background-image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8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727298"/>
              </p:ext>
            </p:extLst>
          </p:nvPr>
        </p:nvGraphicFramePr>
        <p:xfrm>
          <a:off x="1982159" y="1901058"/>
          <a:ext cx="8706861" cy="1676124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84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22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Propiedad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b="1" dirty="0" err="1">
                          <a:effectLst/>
                        </a:rPr>
                        <a:t>background</a:t>
                      </a:r>
                      <a:endParaRPr lang="es-CR" sz="16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Valores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sv-SE" sz="1600" dirty="0">
                          <a:effectLst/>
                        </a:rPr>
                        <a:t>( background-color || background-image || background-repeat || background-attachment || background-position ) | inherit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7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Se aplica a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Todos los elementos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>
                          <a:effectLst/>
                        </a:rPr>
                        <a:t>Valor Default</a:t>
                      </a:r>
                      <a:endParaRPr lang="es-CR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-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568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s-CR" sz="1600" dirty="0">
                          <a:effectLst/>
                        </a:rPr>
                        <a:t>Descripción</a:t>
                      </a:r>
                      <a:endParaRPr lang="es-CR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CR" sz="1600" dirty="0">
                          <a:effectLst/>
                        </a:rPr>
                        <a:t>Establece un color de fondo para los elementos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59" y="3937322"/>
            <a:ext cx="4467220" cy="1480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159" y="5777938"/>
            <a:ext cx="7347540" cy="390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182CAE7D-1739-4D5F-913F-85175C899B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 err="1"/>
              <a:t>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37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DD17B9EB-0D51-41A3-BB9C-1DE57DA2B6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s-CR" dirty="0"/>
              <a:t>Enlaces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3164A0-D5A9-4F33-8F30-6E7C4712C1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656" y="2004227"/>
            <a:ext cx="11088688" cy="3873731"/>
          </a:xfrm>
        </p:spPr>
        <p:txBody>
          <a:bodyPr/>
          <a:lstStyle/>
          <a:p>
            <a:r>
              <a:rPr lang="es-ES" dirty="0" err="1"/>
              <a:t>Pseudo-clases</a:t>
            </a:r>
            <a:r>
              <a:rPr lang="es-ES" dirty="0"/>
              <a:t>:</a:t>
            </a:r>
          </a:p>
          <a:p>
            <a:r>
              <a:rPr lang="es-ES" dirty="0"/>
              <a:t>:link: aplica estilos en los enlaces que aún no han sido visitados</a:t>
            </a:r>
          </a:p>
          <a:p>
            <a:r>
              <a:rPr lang="es-ES" dirty="0"/>
              <a:t>:</a:t>
            </a:r>
            <a:r>
              <a:rPr lang="es-ES" dirty="0" err="1"/>
              <a:t>visited</a:t>
            </a:r>
            <a:r>
              <a:rPr lang="es-ES" dirty="0"/>
              <a:t>: aplica estilo a los enlaces que apuntar a recursos que ya fueron visitados</a:t>
            </a:r>
          </a:p>
          <a:p>
            <a:r>
              <a:rPr lang="es-ES" dirty="0"/>
              <a:t>:</a:t>
            </a:r>
            <a:r>
              <a:rPr lang="es-ES" dirty="0" err="1"/>
              <a:t>hover</a:t>
            </a:r>
            <a:r>
              <a:rPr lang="es-ES" dirty="0"/>
              <a:t>: aplica un estilo cuando el puntero del ratón esta sobre un elemento</a:t>
            </a:r>
          </a:p>
          <a:p>
            <a:r>
              <a:rPr lang="es-ES" dirty="0"/>
              <a:t>active: aplica estilos al enlace que esta pulsando el usuario. El estilo va desde que lo pulsa hasta que lo deja de pulsar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906" y="3941091"/>
            <a:ext cx="9518066" cy="2806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716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7D412C-04C8-440A-B890-1706991D7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R" dirty="0"/>
              <a:t>Nuevos selectores</a:t>
            </a:r>
          </a:p>
          <a:p>
            <a:r>
              <a:rPr lang="es-CR" dirty="0"/>
              <a:t>Nuevas Reglas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58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A13C4-77CD-4876-8188-37C38259C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Nuevos 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98728D-26A4-4A00-9EDC-967D211ED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 fontScale="85000" lnSpcReduction="20000"/>
          </a:bodyPr>
          <a:lstStyle/>
          <a:p>
            <a:r>
              <a:rPr lang="es-CR" sz="2800" dirty="0"/>
              <a:t>P [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] {</a:t>
            </a:r>
          </a:p>
          <a:p>
            <a:r>
              <a:rPr lang="es-CR" sz="2800" dirty="0"/>
              <a:t>  color: red</a:t>
            </a:r>
          </a:p>
          <a:p>
            <a:r>
              <a:rPr lang="es-CR" sz="2800" dirty="0"/>
              <a:t>}</a:t>
            </a:r>
          </a:p>
          <a:p>
            <a:endParaRPr lang="es-CR" sz="2800" dirty="0"/>
          </a:p>
          <a:p>
            <a:r>
              <a:rPr lang="es-CR" sz="2800" dirty="0"/>
              <a:t>&lt;p 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&gt;Hola&lt;/p&gt;</a:t>
            </a:r>
          </a:p>
          <a:p>
            <a:r>
              <a:rPr lang="es-CR" sz="2800" dirty="0"/>
              <a:t>&lt;p </a:t>
            </a:r>
            <a:r>
              <a:rPr lang="es-CR" sz="2800" dirty="0" err="1"/>
              <a:t>name</a:t>
            </a:r>
            <a:r>
              <a:rPr lang="es-CR" sz="2800" dirty="0"/>
              <a:t>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 err="1"/>
              <a:t>miselementos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&gt;Que tal&lt;/p&gt;</a:t>
            </a:r>
            <a:endParaRPr lang="en-US" sz="2800" dirty="0"/>
          </a:p>
          <a:p>
            <a:r>
              <a:rPr lang="es-CR" sz="2800" dirty="0"/>
              <a:t>&lt;p&gt;Hola&lt;/p&gt;</a:t>
            </a:r>
          </a:p>
          <a:p>
            <a:endParaRPr lang="es-CR" sz="2800" dirty="0"/>
          </a:p>
          <a:p>
            <a:r>
              <a:rPr lang="es-CR" sz="2800" dirty="0"/>
              <a:t>Ojo: </a:t>
            </a:r>
          </a:p>
          <a:p>
            <a:r>
              <a:rPr lang="es-CR" sz="2800" dirty="0" err="1"/>
              <a:t>name</a:t>
            </a:r>
            <a:r>
              <a:rPr lang="es-CR" sz="2800" dirty="0"/>
              <a:t>^=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mis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endParaRPr lang="es-CR" sz="2800" dirty="0"/>
          </a:p>
          <a:p>
            <a:r>
              <a:rPr lang="es-CR" sz="2800" dirty="0" err="1"/>
              <a:t>name</a:t>
            </a:r>
            <a:r>
              <a:rPr lang="es-CR" sz="2800" dirty="0"/>
              <a:t>$=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</a:p>
          <a:p>
            <a:r>
              <a:rPr lang="es-CR" sz="2800" dirty="0" err="1"/>
              <a:t>name</a:t>
            </a:r>
            <a:r>
              <a:rPr lang="es-CR" sz="2800" dirty="0"/>
              <a:t>*=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r>
              <a:rPr lang="es-CR" sz="2800" dirty="0"/>
              <a:t>os</a:t>
            </a:r>
            <a:r>
              <a:rPr lang="en-US" sz="2800" dirty="0">
                <a:latin typeface="Consolas" panose="020B0609020204030204" pitchFamily="49" charset="0"/>
              </a:rPr>
              <a:t>"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423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2A13C4-77CD-4876-8188-37C38259CD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Nuevos selectores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98728D-26A4-4A00-9EDC-967D211ED8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" y="2019992"/>
            <a:ext cx="11088688" cy="4838008"/>
          </a:xfrm>
        </p:spPr>
        <p:txBody>
          <a:bodyPr>
            <a:normAutofit/>
          </a:bodyPr>
          <a:lstStyle/>
          <a:p>
            <a:r>
              <a:rPr lang="es-CR" sz="2800" dirty="0"/>
              <a:t>P:nth-child(2) {</a:t>
            </a:r>
          </a:p>
          <a:p>
            <a:r>
              <a:rPr lang="es-CR" sz="2800" dirty="0"/>
              <a:t>  color: red</a:t>
            </a:r>
          </a:p>
          <a:p>
            <a:r>
              <a:rPr lang="es-CR" sz="2800" dirty="0"/>
              <a:t>}</a:t>
            </a:r>
          </a:p>
          <a:p>
            <a:endParaRPr lang="es-CR" sz="2800" dirty="0"/>
          </a:p>
          <a:p>
            <a:r>
              <a:rPr lang="es-CR" sz="2800" dirty="0"/>
              <a:t>&lt;p&gt;Hola&lt;/p&gt;</a:t>
            </a:r>
          </a:p>
          <a:p>
            <a:r>
              <a:rPr lang="es-CR" sz="2800" dirty="0"/>
              <a:t>&lt;p&gt;Que tal&lt;/p&gt;</a:t>
            </a:r>
            <a:endParaRPr lang="en-US" sz="2800" dirty="0"/>
          </a:p>
          <a:p>
            <a:r>
              <a:rPr lang="es-CR" sz="2800" dirty="0"/>
              <a:t>&lt;p&gt;Hola&lt;/p&gt;</a:t>
            </a:r>
          </a:p>
          <a:p>
            <a:endParaRPr lang="es-CR" sz="2800" dirty="0"/>
          </a:p>
          <a:p>
            <a:r>
              <a:rPr lang="es-CR" sz="2800" dirty="0" err="1"/>
              <a:t>nth-child</a:t>
            </a:r>
            <a:r>
              <a:rPr lang="es-CR" sz="2800" dirty="0"/>
              <a:t>(</a:t>
            </a:r>
            <a:r>
              <a:rPr lang="es-CR" sz="2800" dirty="0" err="1"/>
              <a:t>odd</a:t>
            </a:r>
            <a:r>
              <a:rPr lang="es-CR" sz="2800" dirty="0"/>
              <a:t>)   o  </a:t>
            </a:r>
            <a:r>
              <a:rPr lang="es-CR" sz="2800" dirty="0" err="1"/>
              <a:t>nth-child</a:t>
            </a:r>
            <a:r>
              <a:rPr lang="es-CR" sz="2800" dirty="0"/>
              <a:t>(</a:t>
            </a:r>
            <a:r>
              <a:rPr lang="es-CR" sz="2800" dirty="0" err="1"/>
              <a:t>event</a:t>
            </a:r>
            <a:r>
              <a:rPr lang="es-CR" sz="28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14117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1BA4219-6441-4C6D-A787-083FDF2451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Etiquetas meta</a:t>
            </a:r>
            <a:endParaRPr lang="en-U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14665E2-82C2-43B8-B236-A00B8598D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&lt;html lang="es"&gt;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&lt;meta name="description" content="</a:t>
            </a:r>
            <a:r>
              <a:rPr lang="en-US" sz="1800" dirty="0" err="1">
                <a:latin typeface="Consolas" panose="020B0609020204030204" pitchFamily="49" charset="0"/>
              </a:rPr>
              <a:t>Página</a:t>
            </a:r>
            <a:r>
              <a:rPr lang="en-US" sz="1800" dirty="0">
                <a:latin typeface="Consolas" panose="020B0609020204030204" pitchFamily="49" charset="0"/>
              </a:rPr>
              <a:t> de </a:t>
            </a:r>
            <a:r>
              <a:rPr lang="en-US" sz="1800" dirty="0" err="1">
                <a:latin typeface="Consolas" panose="020B0609020204030204" pitchFamily="49" charset="0"/>
              </a:rPr>
              <a:t>lección</a:t>
            </a:r>
            <a:r>
              <a:rPr lang="en-US" sz="1800" dirty="0">
                <a:latin typeface="Consolas" panose="020B0609020204030204" pitchFamily="49" charset="0"/>
              </a:rPr>
              <a:t> 2"/&gt;</a:t>
            </a: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&lt;meta name="keywords" content="html5, css3"&gt;</a:t>
            </a:r>
          </a:p>
        </p:txBody>
      </p:sp>
    </p:spTree>
    <p:extLst>
      <p:ext uri="{BB962C8B-B14F-4D97-AF65-F5344CB8AC3E}">
        <p14:creationId xmlns:p14="http://schemas.microsoft.com/office/powerpoint/2010/main" val="923630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F8FA83-EF45-4BE5-9EBF-1A36579300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Organización del </a:t>
            </a:r>
            <a:r>
              <a:rPr lang="es-CR" dirty="0" err="1"/>
              <a:t>body</a:t>
            </a:r>
            <a:r>
              <a:rPr lang="es-CR" dirty="0"/>
              <a:t> en HTML5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88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FD9EB0E-620D-4FCF-847C-5438FDD18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header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header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s-C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nav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nav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s-CR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s-CR" sz="1800" dirty="0">
                <a:latin typeface="Consolas" panose="020B0609020204030204" pitchFamily="49" charset="0"/>
              </a:rPr>
              <a:t>&lt;</a:t>
            </a:r>
            <a:r>
              <a:rPr lang="es-CR" sz="1800" dirty="0" err="1">
                <a:latin typeface="Consolas" panose="020B0609020204030204" pitchFamily="49" charset="0"/>
              </a:rPr>
              <a:t>aside</a:t>
            </a:r>
            <a:r>
              <a:rPr lang="es-CR" sz="1800" dirty="0">
                <a:latin typeface="Consolas" panose="020B0609020204030204" pitchFamily="49" charset="0"/>
              </a:rPr>
              <a:t>&gt; &lt;/</a:t>
            </a:r>
            <a:r>
              <a:rPr lang="es-CR" sz="1800" dirty="0" err="1">
                <a:latin typeface="Consolas" panose="020B0609020204030204" pitchFamily="49" charset="0"/>
              </a:rPr>
              <a:t>aside</a:t>
            </a:r>
            <a:r>
              <a:rPr lang="es-CR" sz="1800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&lt;section&gt; &lt;/section&gt;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&lt;footer&gt; &lt;/footer&gt;</a:t>
            </a:r>
            <a:endParaRPr lang="es-CR" sz="1800" dirty="0"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5B2B3B-4CAE-41F0-89A9-9A5818C954F6}"/>
              </a:ext>
            </a:extLst>
          </p:cNvPr>
          <p:cNvSpPr/>
          <p:nvPr/>
        </p:nvSpPr>
        <p:spPr>
          <a:xfrm>
            <a:off x="-1" y="0"/>
            <a:ext cx="7993117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9B2A226-ECCC-466F-82A5-D5B34A8902B7}"/>
              </a:ext>
            </a:extLst>
          </p:cNvPr>
          <p:cNvSpPr/>
          <p:nvPr/>
        </p:nvSpPr>
        <p:spPr>
          <a:xfrm>
            <a:off x="110359" y="110362"/>
            <a:ext cx="7725103" cy="819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Encabezado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99F3925-DF4B-4E58-BDA3-913F8ECABFCE}"/>
              </a:ext>
            </a:extLst>
          </p:cNvPr>
          <p:cNvSpPr/>
          <p:nvPr/>
        </p:nvSpPr>
        <p:spPr>
          <a:xfrm>
            <a:off x="110359" y="1008994"/>
            <a:ext cx="7725103" cy="4414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Barra navegación (menú)</a:t>
            </a:r>
            <a:endParaRPr lang="en-U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795FF290-AC04-43AF-B680-06FC52C4E9A2}"/>
              </a:ext>
            </a:extLst>
          </p:cNvPr>
          <p:cNvSpPr/>
          <p:nvPr/>
        </p:nvSpPr>
        <p:spPr>
          <a:xfrm>
            <a:off x="110359" y="1576552"/>
            <a:ext cx="1939158" cy="471388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>
                <a:solidFill>
                  <a:schemeClr val="tx1"/>
                </a:solidFill>
              </a:rPr>
              <a:t>Barra lateral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679AA48-40A5-4FE9-812F-B3B0C59E8B76}"/>
              </a:ext>
            </a:extLst>
          </p:cNvPr>
          <p:cNvSpPr/>
          <p:nvPr/>
        </p:nvSpPr>
        <p:spPr>
          <a:xfrm>
            <a:off x="2222938" y="1576552"/>
            <a:ext cx="5612524" cy="471388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Contenido principal</a:t>
            </a:r>
            <a:endParaRPr lang="en-U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45D7FE-7A05-4AE5-B05A-3A0489279FA6}"/>
              </a:ext>
            </a:extLst>
          </p:cNvPr>
          <p:cNvSpPr/>
          <p:nvPr/>
        </p:nvSpPr>
        <p:spPr>
          <a:xfrm>
            <a:off x="110358" y="6353503"/>
            <a:ext cx="7725103" cy="4414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>
                <a:solidFill>
                  <a:schemeClr val="tx1"/>
                </a:solidFill>
              </a:rPr>
              <a:t>Pie de página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BBC73FA-807B-473A-BD66-94CD1816CB30}"/>
              </a:ext>
            </a:extLst>
          </p:cNvPr>
          <p:cNvCxnSpPr/>
          <p:nvPr/>
        </p:nvCxnSpPr>
        <p:spPr>
          <a:xfrm flipH="1">
            <a:off x="5896303" y="536028"/>
            <a:ext cx="2222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EFD4F61-ACCF-4D05-8565-D9D1F2D10420}"/>
              </a:ext>
            </a:extLst>
          </p:cNvPr>
          <p:cNvCxnSpPr>
            <a:cxnSpLocks/>
          </p:cNvCxnSpPr>
          <p:nvPr/>
        </p:nvCxnSpPr>
        <p:spPr>
          <a:xfrm flipH="1" flipV="1">
            <a:off x="5896303" y="536028"/>
            <a:ext cx="2270235" cy="31531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D5F33B0-3B25-432C-95AF-1A86A80B7206}"/>
              </a:ext>
            </a:extLst>
          </p:cNvPr>
          <p:cNvCxnSpPr>
            <a:cxnSpLocks/>
          </p:cNvCxnSpPr>
          <p:nvPr/>
        </p:nvCxnSpPr>
        <p:spPr>
          <a:xfrm flipH="1" flipV="1">
            <a:off x="6048703" y="1229711"/>
            <a:ext cx="2117836" cy="22071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E5308AE5-AE27-4004-9FB4-DB865759D7E7}"/>
              </a:ext>
            </a:extLst>
          </p:cNvPr>
          <p:cNvCxnSpPr>
            <a:cxnSpLocks/>
          </p:cNvCxnSpPr>
          <p:nvPr/>
        </p:nvCxnSpPr>
        <p:spPr>
          <a:xfrm flipH="1">
            <a:off x="1529255" y="2364830"/>
            <a:ext cx="6637284" cy="525514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3DC41279-692A-47D7-8EC1-50443F32EF61}"/>
              </a:ext>
            </a:extLst>
          </p:cNvPr>
          <p:cNvCxnSpPr>
            <a:cxnSpLocks/>
          </p:cNvCxnSpPr>
          <p:nvPr/>
        </p:nvCxnSpPr>
        <p:spPr>
          <a:xfrm flipH="1">
            <a:off x="5029200" y="3171500"/>
            <a:ext cx="3137339" cy="507122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066BCABE-B4BE-4857-A766-7B2ECB52E2DF}"/>
              </a:ext>
            </a:extLst>
          </p:cNvPr>
          <p:cNvCxnSpPr>
            <a:cxnSpLocks/>
          </p:cNvCxnSpPr>
          <p:nvPr/>
        </p:nvCxnSpPr>
        <p:spPr>
          <a:xfrm flipH="1">
            <a:off x="5181600" y="5170433"/>
            <a:ext cx="2984937" cy="1465537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6D1B5288-BEA5-4D4D-92A2-34C4CF5AE510}"/>
              </a:ext>
            </a:extLst>
          </p:cNvPr>
          <p:cNvSpPr txBox="1">
            <a:spLocks/>
          </p:cNvSpPr>
          <p:nvPr/>
        </p:nvSpPr>
        <p:spPr>
          <a:xfrm>
            <a:off x="8339960" y="539750"/>
            <a:ext cx="3339278" cy="5279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Cooper Hewitt Bold" pitchFamily="2" charset="0"/>
                <a:ea typeface="Cooper Hewitt Bold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ooper Hewitt Book" pitchFamily="2" charset="0"/>
                <a:ea typeface="Cooper Hewitt Book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latin typeface="Consolas" panose="020B0609020204030204" pitchFamily="49" charset="0"/>
              </a:rPr>
              <a:t>&lt;</a:t>
            </a:r>
            <a:r>
              <a:rPr lang="es-CR" sz="1800" b="1" dirty="0" err="1">
                <a:latin typeface="Consolas" panose="020B0609020204030204" pitchFamily="49" charset="0"/>
              </a:rPr>
              <a:t>header</a:t>
            </a:r>
            <a:r>
              <a:rPr lang="es-CR" sz="1800" b="1" dirty="0">
                <a:latin typeface="Consolas" panose="020B0609020204030204" pitchFamily="49" charset="0"/>
              </a:rPr>
              <a:t>&gt; &lt;/</a:t>
            </a:r>
            <a:r>
              <a:rPr lang="es-CR" sz="1800" b="1" dirty="0" err="1">
                <a:latin typeface="Consolas" panose="020B0609020204030204" pitchFamily="49" charset="0"/>
              </a:rPr>
              <a:t>header</a:t>
            </a:r>
            <a:r>
              <a:rPr lang="es-CR" sz="18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sz="1800" b="1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latin typeface="Consolas" panose="020B0609020204030204" pitchFamily="49" charset="0"/>
              </a:rPr>
              <a:t>&lt;</a:t>
            </a:r>
            <a:r>
              <a:rPr lang="es-CR" sz="1800" b="1" dirty="0" err="1">
                <a:latin typeface="Consolas" panose="020B0609020204030204" pitchFamily="49" charset="0"/>
              </a:rPr>
              <a:t>nav</a:t>
            </a:r>
            <a:r>
              <a:rPr lang="es-CR" sz="1800" b="1" dirty="0">
                <a:latin typeface="Consolas" panose="020B0609020204030204" pitchFamily="49" charset="0"/>
              </a:rPr>
              <a:t>&gt; &lt;/</a:t>
            </a:r>
            <a:r>
              <a:rPr lang="es-CR" sz="1800" b="1" dirty="0" err="1">
                <a:latin typeface="Consolas" panose="020B0609020204030204" pitchFamily="49" charset="0"/>
              </a:rPr>
              <a:t>nav</a:t>
            </a:r>
            <a:r>
              <a:rPr lang="es-CR" sz="1800" b="1" dirty="0">
                <a:latin typeface="Consolas" panose="020B0609020204030204" pitchFamily="49" charset="0"/>
              </a:rPr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CR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CR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&lt;aside&gt; &lt;/aside&gt;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&lt;section&gt; &lt;/section&gt;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&lt;footer&gt; &lt;/footer&gt;</a:t>
            </a:r>
            <a:endParaRPr lang="es-CR" sz="18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82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3E65E7F-F5C2-4F30-ADF8-1BF79B1F14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272" y="4870927"/>
            <a:ext cx="6824662" cy="1491773"/>
          </a:xfrm>
        </p:spPr>
        <p:txBody>
          <a:bodyPr>
            <a:normAutofit fontScale="92500" lnSpcReduction="10000"/>
          </a:bodyPr>
          <a:lstStyle/>
          <a:p>
            <a:r>
              <a:rPr lang="es-CR" dirty="0"/>
              <a:t>Relación de etiquetas:</a:t>
            </a:r>
          </a:p>
          <a:p>
            <a:pPr lvl="1"/>
            <a:r>
              <a:rPr lang="es-CR" dirty="0"/>
              <a:t>Padres</a:t>
            </a:r>
          </a:p>
          <a:p>
            <a:pPr lvl="1"/>
            <a:r>
              <a:rPr lang="es-CR" dirty="0"/>
              <a:t>Hijos</a:t>
            </a:r>
          </a:p>
          <a:p>
            <a:pPr lvl="1"/>
            <a:r>
              <a:rPr lang="es-CR" dirty="0"/>
              <a:t>Hermanos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804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AAE26B-ACF8-4CFC-80B9-26D04002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Otras etiquetas o grupos</a:t>
            </a:r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BA342-124D-45FF-BC2B-5D78EF51BB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656" y="1909633"/>
            <a:ext cx="11088688" cy="4838008"/>
          </a:xfrm>
        </p:spPr>
        <p:txBody>
          <a:bodyPr>
            <a:normAutofit/>
          </a:bodyPr>
          <a:lstStyle/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blockquote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 err="1">
                <a:latin typeface="Consolas" panose="020B0609020204030204" pitchFamily="49" charset="0"/>
              </a:rPr>
              <a:t>blockquote</a:t>
            </a:r>
            <a:r>
              <a:rPr lang="es-CR" dirty="0">
                <a:latin typeface="Consolas" panose="020B0609020204030204" pitchFamily="49" charset="0"/>
              </a:rPr>
              <a:t>&gt;  Bloque independiente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h1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>
                <a:latin typeface="Consolas" panose="020B0609020204030204" pitchFamily="49" charset="0"/>
              </a:rPr>
              <a:t>h1</a:t>
            </a:r>
            <a:r>
              <a:rPr lang="es-CR" dirty="0">
                <a:latin typeface="Consolas" panose="020B0609020204030204" pitchFamily="49" charset="0"/>
              </a:rPr>
              <a:t>&gt;  sólo 1 por página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article</a:t>
            </a:r>
            <a:r>
              <a:rPr lang="es-CR" dirty="0">
                <a:latin typeface="Consolas" panose="020B0609020204030204" pitchFamily="49" charset="0"/>
              </a:rPr>
              <a:t>&gt;  &lt;!--   Bloques de texto dentro de </a:t>
            </a:r>
            <a:r>
              <a:rPr lang="es-CR" dirty="0" err="1">
                <a:latin typeface="Consolas" panose="020B0609020204030204" pitchFamily="49" charset="0"/>
              </a:rPr>
              <a:t>section</a:t>
            </a:r>
            <a:r>
              <a:rPr lang="es-CR" dirty="0">
                <a:latin typeface="Consolas" panose="020B0609020204030204" pitchFamily="49" charset="0"/>
              </a:rPr>
              <a:t> --&gt;</a:t>
            </a:r>
          </a:p>
          <a:p>
            <a:r>
              <a:rPr lang="es-CR" dirty="0">
                <a:latin typeface="Consolas" panose="020B0609020204030204" pitchFamily="49" charset="0"/>
              </a:rPr>
              <a:t>Igual puede tener &lt;</a:t>
            </a:r>
            <a:r>
              <a:rPr lang="es-CR" b="1" dirty="0" err="1">
                <a:latin typeface="Consolas" panose="020B0609020204030204" pitchFamily="49" charset="0"/>
              </a:rPr>
              <a:t>header</a:t>
            </a:r>
            <a:r>
              <a:rPr lang="es-CR" dirty="0">
                <a:latin typeface="Consolas" panose="020B0609020204030204" pitchFamily="49" charset="0"/>
              </a:rPr>
              <a:t>&gt;  y &lt;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endParaRPr lang="es-CR" dirty="0">
              <a:latin typeface="Consolas" panose="020B0609020204030204" pitchFamily="49" charset="0"/>
            </a:endParaRPr>
          </a:p>
          <a:p>
            <a:r>
              <a:rPr lang="es-CR" dirty="0">
                <a:latin typeface="Consolas" panose="020B0609020204030204" pitchFamily="49" charset="0"/>
              </a:rPr>
              <a:t>&lt;/</a:t>
            </a:r>
            <a:r>
              <a:rPr lang="es-CR" b="1" dirty="0" err="1">
                <a:latin typeface="Consolas" panose="020B0609020204030204" pitchFamily="49" charset="0"/>
              </a:rPr>
              <a:t>article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endParaRPr lang="es-CR" dirty="0">
              <a:latin typeface="Consolas" panose="020B0609020204030204" pitchFamily="49" charset="0"/>
            </a:endParaRP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figure</a:t>
            </a:r>
            <a:r>
              <a:rPr lang="es-CR" dirty="0">
                <a:latin typeface="Consolas" panose="020B0609020204030204" pitchFamily="49" charset="0"/>
              </a:rPr>
              <a:t>&gt;  &lt;!--   para imágenes, audios, videos--&gt;</a:t>
            </a:r>
          </a:p>
          <a:p>
            <a:r>
              <a:rPr lang="es-CR" dirty="0">
                <a:latin typeface="Consolas" panose="020B0609020204030204" pitchFamily="49" charset="0"/>
              </a:rPr>
              <a:t>           &lt;</a:t>
            </a:r>
            <a:r>
              <a:rPr lang="es-CR" dirty="0" err="1">
                <a:latin typeface="Consolas" panose="020B0609020204030204" pitchFamily="49" charset="0"/>
              </a:rPr>
              <a:t>img</a:t>
            </a:r>
            <a:r>
              <a:rPr lang="es-CR" dirty="0">
                <a:latin typeface="Consolas" panose="020B0609020204030204" pitchFamily="49" charset="0"/>
              </a:rPr>
              <a:t> </a:t>
            </a:r>
            <a:r>
              <a:rPr lang="es-CR" dirty="0" err="1">
                <a:latin typeface="Consolas" panose="020B0609020204030204" pitchFamily="49" charset="0"/>
              </a:rPr>
              <a:t>src</a:t>
            </a:r>
            <a:r>
              <a:rPr lang="es-CR" dirty="0">
                <a:latin typeface="Consolas" panose="020B0609020204030204" pitchFamily="49" charset="0"/>
              </a:rPr>
              <a:t>=“” </a:t>
            </a:r>
            <a:r>
              <a:rPr lang="es-CR" dirty="0" err="1">
                <a:latin typeface="Consolas" panose="020B0609020204030204" pitchFamily="49" charset="0"/>
              </a:rPr>
              <a:t>alt</a:t>
            </a:r>
            <a:r>
              <a:rPr lang="es-CR" dirty="0">
                <a:latin typeface="Consolas" panose="020B0609020204030204" pitchFamily="49" charset="0"/>
              </a:rPr>
              <a:t>=“” </a:t>
            </a:r>
            <a:r>
              <a:rPr lang="es-CR" dirty="0" err="1">
                <a:latin typeface="Consolas" panose="020B0609020204030204" pitchFamily="49" charset="0"/>
              </a:rPr>
              <a:t>width</a:t>
            </a:r>
            <a:r>
              <a:rPr lang="es-CR" dirty="0">
                <a:latin typeface="Consolas" panose="020B0609020204030204" pitchFamily="49" charset="0"/>
              </a:rPr>
              <a:t>=“300” /&gt;</a:t>
            </a:r>
          </a:p>
          <a:p>
            <a:r>
              <a:rPr lang="es-CR" dirty="0">
                <a:latin typeface="Consolas" panose="020B0609020204030204" pitchFamily="49" charset="0"/>
              </a:rPr>
              <a:t>           &lt;</a:t>
            </a:r>
            <a:r>
              <a:rPr lang="es-CR" dirty="0" err="1">
                <a:latin typeface="Consolas" panose="020B0609020204030204" pitchFamily="49" charset="0"/>
              </a:rPr>
              <a:t>figcaption</a:t>
            </a:r>
            <a:r>
              <a:rPr lang="es-CR" dirty="0">
                <a:latin typeface="Consolas" panose="020B0609020204030204" pitchFamily="49" charset="0"/>
              </a:rPr>
              <a:t>&gt;Título de la figura… abajo&lt;/</a:t>
            </a:r>
            <a:r>
              <a:rPr lang="es-CR" dirty="0" err="1">
                <a:latin typeface="Consolas" panose="020B0609020204030204" pitchFamily="49" charset="0"/>
              </a:rPr>
              <a:t>figcaption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r>
              <a:rPr lang="es-CR" dirty="0">
                <a:latin typeface="Consolas" panose="020B0609020204030204" pitchFamily="49" charset="0"/>
              </a:rPr>
              <a:t>&lt;/</a:t>
            </a:r>
            <a:r>
              <a:rPr lang="es-CR" b="1" dirty="0">
                <a:latin typeface="Consolas" panose="020B0609020204030204" pitchFamily="49" charset="0"/>
              </a:rPr>
              <a:t>figure</a:t>
            </a:r>
            <a:r>
              <a:rPr lang="es-CR" dirty="0">
                <a:latin typeface="Consolas" panose="020B0609020204030204" pitchFamily="49" charset="0"/>
              </a:rPr>
              <a:t>&gt;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>
                <a:latin typeface="Consolas" panose="020B0609020204030204" pitchFamily="49" charset="0"/>
              </a:rPr>
              <a:t>cite</a:t>
            </a:r>
            <a:r>
              <a:rPr lang="es-CR" dirty="0">
                <a:latin typeface="Consolas" panose="020B0609020204030204" pitchFamily="49" charset="0"/>
              </a:rPr>
              <a:t>&gt; &lt;/</a:t>
            </a:r>
            <a:r>
              <a:rPr lang="es-CR" b="1" dirty="0">
                <a:latin typeface="Consolas" panose="020B0609020204030204" pitchFamily="49" charset="0"/>
              </a:rPr>
              <a:t>cite</a:t>
            </a:r>
            <a:r>
              <a:rPr lang="es-CR" dirty="0">
                <a:latin typeface="Consolas" panose="020B0609020204030204" pitchFamily="49" charset="0"/>
              </a:rPr>
              <a:t>&gt;  Para referencias</a:t>
            </a:r>
          </a:p>
          <a:p>
            <a:r>
              <a:rPr lang="es-CR" dirty="0">
                <a:latin typeface="Consolas" panose="020B0609020204030204" pitchFamily="49" charset="0"/>
              </a:rPr>
              <a:t>&lt;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 </a:t>
            </a:r>
            <a:r>
              <a:rPr lang="es-CR" dirty="0" err="1">
                <a:latin typeface="Consolas" panose="020B0609020204030204" pitchFamily="49" charset="0"/>
              </a:rPr>
              <a:t>ccccccc</a:t>
            </a:r>
            <a:r>
              <a:rPr lang="es-CR" dirty="0">
                <a:latin typeface="Consolas" panose="020B0609020204030204" pitchFamily="49" charset="0"/>
              </a:rPr>
              <a:t> </a:t>
            </a:r>
            <a:r>
              <a:rPr lang="es-CR" dirty="0" err="1">
                <a:latin typeface="Consolas" panose="020B0609020204030204" pitchFamily="49" charset="0"/>
              </a:rPr>
              <a:t>sss</a:t>
            </a:r>
            <a:r>
              <a:rPr lang="es-CR" dirty="0">
                <a:latin typeface="Consolas" panose="020B0609020204030204" pitchFamily="49" charset="0"/>
              </a:rPr>
              <a:t>   &lt;</a:t>
            </a:r>
            <a:r>
              <a:rPr lang="es-CR" b="1" dirty="0" err="1">
                <a:latin typeface="Consolas" panose="020B0609020204030204" pitchFamily="49" charset="0"/>
              </a:rPr>
              <a:t>address</a:t>
            </a:r>
            <a:r>
              <a:rPr lang="es-CR" dirty="0">
                <a:latin typeface="Consolas" panose="020B0609020204030204" pitchFamily="49" charset="0"/>
              </a:rPr>
              <a:t>&gt;Teléfono 88994576&lt;/</a:t>
            </a:r>
            <a:r>
              <a:rPr lang="es-CR" b="1" dirty="0" err="1">
                <a:latin typeface="Consolas" panose="020B0609020204030204" pitchFamily="49" charset="0"/>
              </a:rPr>
              <a:t>address</a:t>
            </a:r>
            <a:r>
              <a:rPr lang="es-CR" dirty="0">
                <a:latin typeface="Consolas" panose="020B0609020204030204" pitchFamily="49" charset="0"/>
              </a:rPr>
              <a:t>&gt;  &lt;/</a:t>
            </a:r>
            <a:r>
              <a:rPr lang="es-CR" b="1" dirty="0" err="1">
                <a:latin typeface="Consolas" panose="020B0609020204030204" pitchFamily="49" charset="0"/>
              </a:rPr>
              <a:t>footer</a:t>
            </a:r>
            <a:r>
              <a:rPr lang="es-CR" dirty="0">
                <a:latin typeface="Consolas" panose="020B0609020204030204" pitchFamily="49" charset="0"/>
              </a:rPr>
              <a:t>&gt;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846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21FA11-118B-435B-9991-E2526E76D3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Nuevas etiquetas</a:t>
            </a:r>
            <a:endParaRPr lang="en-US" dirty="0"/>
          </a:p>
        </p:txBody>
      </p:sp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F8B1F9F-B54C-4313-BD31-F935C2A490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a 6">
            <a:extLst>
              <a:ext uri="{FF2B5EF4-FFF2-40B4-BE49-F238E27FC236}">
                <a16:creationId xmlns:a16="http://schemas.microsoft.com/office/drawing/2014/main" id="{74BF052C-DA5B-46D9-B55A-0AE9F803E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945129"/>
              </p:ext>
            </p:extLst>
          </p:nvPr>
        </p:nvGraphicFramePr>
        <p:xfrm>
          <a:off x="1409700" y="2063676"/>
          <a:ext cx="9067800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900">
                  <a:extLst>
                    <a:ext uri="{9D8B030D-6E8A-4147-A177-3AD203B41FA5}">
                      <a16:colId xmlns:a16="http://schemas.microsoft.com/office/drawing/2014/main" val="1032430044"/>
                    </a:ext>
                  </a:extLst>
                </a:gridCol>
                <a:gridCol w="6057900">
                  <a:extLst>
                    <a:ext uri="{9D8B030D-6E8A-4147-A177-3AD203B41FA5}">
                      <a16:colId xmlns:a16="http://schemas.microsoft.com/office/drawing/2014/main" val="28805087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Etiqueta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Uso semántico en html5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290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&lt;em&gt; &lt;/em&gt;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Para indicar énfasis en un texto, sustituye la &lt;i&gt; &lt;/i&gt;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5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strong</a:t>
                      </a:r>
                      <a:r>
                        <a:rPr lang="es-CR" sz="2400" dirty="0"/>
                        <a:t>&gt; &lt;/</a:t>
                      </a:r>
                      <a:r>
                        <a:rPr lang="es-CR" sz="2400" dirty="0" err="1"/>
                        <a:t>strong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Marcar texto importante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527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&lt;b&gt; &lt;/b&gt;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En desuso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315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small</a:t>
                      </a:r>
                      <a:r>
                        <a:rPr lang="es-CR" sz="2400" dirty="0"/>
                        <a:t>&gt; &lt;</a:t>
                      </a:r>
                      <a:r>
                        <a:rPr lang="es-CR" sz="2400" dirty="0" err="1"/>
                        <a:t>small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Textos legales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578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&lt;cite&gt; &lt;/cite&gt;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Títulos de libros, canciones, películas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98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</a:t>
                      </a:r>
                      <a:r>
                        <a:rPr lang="es-CR" sz="2400" dirty="0" err="1"/>
                        <a:t>address</a:t>
                      </a:r>
                      <a:r>
                        <a:rPr lang="es-CR" sz="2400" dirty="0"/>
                        <a:t>&gt;&lt;/</a:t>
                      </a:r>
                      <a:r>
                        <a:rPr lang="es-CR" sz="2400" dirty="0" err="1"/>
                        <a:t>address</a:t>
                      </a:r>
                      <a:r>
                        <a:rPr lang="es-CR" sz="2400" dirty="0"/>
                        <a:t>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Información de contacto (dentro de </a:t>
                      </a:r>
                      <a:r>
                        <a:rPr lang="es-CR" sz="2400" dirty="0" err="1"/>
                        <a:t>footer</a:t>
                      </a:r>
                      <a:r>
                        <a:rPr lang="es-CR" sz="2400" dirty="0"/>
                        <a:t>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R" sz="2400" dirty="0"/>
                        <a:t>&lt;time&gt;&lt;/time&gt;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R" sz="2400" dirty="0"/>
                        <a:t>Representa fechas y horas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2059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1051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00EA77-74FE-4EC2-B1BB-FE795CD92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CR" dirty="0"/>
              <a:t>CSS3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7491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B74DA3A67FB9E4E98F2E05B672CBA53" ma:contentTypeVersion="2" ma:contentTypeDescription="Crear nuevo documento." ma:contentTypeScope="" ma:versionID="855a050b7973af7e7b38f3cde5ac65c2">
  <xsd:schema xmlns:xsd="http://www.w3.org/2001/XMLSchema" xmlns:xs="http://www.w3.org/2001/XMLSchema" xmlns:p="http://schemas.microsoft.com/office/2006/metadata/properties" xmlns:ns2="742d1419-2a8f-4da2-916e-c031ec597607" targetNamespace="http://schemas.microsoft.com/office/2006/metadata/properties" ma:root="true" ma:fieldsID="2d8ec4ef857b3d5c06589c862928c059" ns2:_="">
    <xsd:import namespace="742d1419-2a8f-4da2-916e-c031ec59760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2d1419-2a8f-4da2-916e-c031ec5976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234373-FF2F-48AC-86E4-823F0252D14F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88c37c11-339c-44db-a9e4-b612d8af8139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CE2837C-0934-4F93-AAD7-2527D663E8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E5E272-C82F-4A21-8521-DED5DF05CF14}"/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1337</Words>
  <Application>Microsoft Office PowerPoint</Application>
  <PresentationFormat>Panorámica</PresentationFormat>
  <Paragraphs>300</Paragraphs>
  <Slides>28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Cooper Hewitt Book</vt:lpstr>
      <vt:lpstr>Calibri</vt:lpstr>
      <vt:lpstr>Cooper Hewitt Bold</vt:lpstr>
      <vt:lpstr>Arial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Rita Robles Loaiza</dc:creator>
  <cp:lastModifiedBy>Wilberth Molina Pérez</cp:lastModifiedBy>
  <cp:revision>77</cp:revision>
  <dcterms:created xsi:type="dcterms:W3CDTF">2021-06-09T17:03:57Z</dcterms:created>
  <dcterms:modified xsi:type="dcterms:W3CDTF">2022-01-23T17:44:07Z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0x010100CB74DA3A67FB9E4E98F2E05B672CBA53</vt:lpwstr>
  </property>
</Properties>
</file>